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56" r:id="rId2"/>
    <p:sldId id="320" r:id="rId3"/>
    <p:sldId id="295" r:id="rId4"/>
    <p:sldId id="296" r:id="rId5"/>
    <p:sldId id="343" r:id="rId6"/>
    <p:sldId id="310" r:id="rId7"/>
    <p:sldId id="259" r:id="rId8"/>
    <p:sldId id="260" r:id="rId9"/>
    <p:sldId id="311" r:id="rId10"/>
    <p:sldId id="262" r:id="rId11"/>
    <p:sldId id="312" r:id="rId12"/>
    <p:sldId id="294" r:id="rId13"/>
    <p:sldId id="264" r:id="rId14"/>
    <p:sldId id="265" r:id="rId15"/>
    <p:sldId id="266" r:id="rId16"/>
    <p:sldId id="297" r:id="rId17"/>
    <p:sldId id="317" r:id="rId18"/>
    <p:sldId id="267" r:id="rId19"/>
    <p:sldId id="334" r:id="rId20"/>
    <p:sldId id="286" r:id="rId21"/>
    <p:sldId id="280" r:id="rId22"/>
    <p:sldId id="288" r:id="rId23"/>
    <p:sldId id="282" r:id="rId24"/>
    <p:sldId id="268" r:id="rId25"/>
    <p:sldId id="339" r:id="rId26"/>
    <p:sldId id="338" r:id="rId27"/>
    <p:sldId id="270" r:id="rId28"/>
    <p:sldId id="330" r:id="rId29"/>
    <p:sldId id="332" r:id="rId30"/>
    <p:sldId id="331" r:id="rId31"/>
    <p:sldId id="323" r:id="rId32"/>
    <p:sldId id="279" r:id="rId33"/>
    <p:sldId id="342" r:id="rId34"/>
    <p:sldId id="316" r:id="rId35"/>
    <p:sldId id="319" r:id="rId36"/>
    <p:sldId id="333" r:id="rId37"/>
    <p:sldId id="345" r:id="rId38"/>
    <p:sldId id="321" r:id="rId39"/>
    <p:sldId id="274" r:id="rId40"/>
    <p:sldId id="322" r:id="rId41"/>
    <p:sldId id="329" r:id="rId42"/>
    <p:sldId id="284" r:id="rId43"/>
    <p:sldId id="344" r:id="rId44"/>
    <p:sldId id="336" r:id="rId45"/>
    <p:sldId id="337" r:id="rId46"/>
    <p:sldId id="335" r:id="rId47"/>
    <p:sldId id="278" r:id="rId48"/>
    <p:sldId id="346" r:id="rId49"/>
    <p:sldId id="341" r:id="rId50"/>
    <p:sldId id="285" r:id="rId51"/>
    <p:sldId id="301" r:id="rId52"/>
    <p:sldId id="347" r:id="rId53"/>
    <p:sldId id="313" r:id="rId54"/>
    <p:sldId id="325" r:id="rId55"/>
    <p:sldId id="281" r:id="rId56"/>
    <p:sldId id="302" r:id="rId57"/>
    <p:sldId id="306" r:id="rId58"/>
    <p:sldId id="305" r:id="rId59"/>
    <p:sldId id="348" r:id="rId60"/>
    <p:sldId id="326" r:id="rId61"/>
    <p:sldId id="327" r:id="rId62"/>
    <p:sldId id="328" r:id="rId63"/>
    <p:sldId id="304" r:id="rId64"/>
    <p:sldId id="314" r:id="rId65"/>
    <p:sldId id="309" r:id="rId66"/>
    <p:sldId id="340" r:id="rId6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E5F41C-AD2F-9A43-A162-E83B932A5874}">
          <p14:sldIdLst>
            <p14:sldId id="256"/>
            <p14:sldId id="320"/>
          </p14:sldIdLst>
        </p14:section>
        <p14:section name="section 1" id="{A2C81EC9-C50D-6E43-8CAA-AE82CD008488}">
          <p14:sldIdLst>
            <p14:sldId id="295"/>
            <p14:sldId id="296"/>
            <p14:sldId id="343"/>
            <p14:sldId id="310"/>
            <p14:sldId id="259"/>
            <p14:sldId id="260"/>
            <p14:sldId id="311"/>
            <p14:sldId id="262"/>
            <p14:sldId id="312"/>
            <p14:sldId id="294"/>
            <p14:sldId id="264"/>
            <p14:sldId id="265"/>
            <p14:sldId id="266"/>
            <p14:sldId id="297"/>
            <p14:sldId id="317"/>
            <p14:sldId id="267"/>
          </p14:sldIdLst>
        </p14:section>
        <p14:section name="section 2" id="{6A909380-E3CE-3844-9E06-19E39426BEAA}">
          <p14:sldIdLst>
            <p14:sldId id="334"/>
            <p14:sldId id="286"/>
            <p14:sldId id="280"/>
            <p14:sldId id="288"/>
            <p14:sldId id="282"/>
            <p14:sldId id="268"/>
            <p14:sldId id="339"/>
            <p14:sldId id="338"/>
            <p14:sldId id="270"/>
            <p14:sldId id="330"/>
            <p14:sldId id="332"/>
            <p14:sldId id="331"/>
            <p14:sldId id="323"/>
            <p14:sldId id="279"/>
            <p14:sldId id="342"/>
            <p14:sldId id="316"/>
            <p14:sldId id="319"/>
          </p14:sldIdLst>
        </p14:section>
        <p14:section name="section 3" id="{5020B126-DB94-414C-9DBD-B993CBF8F761}">
          <p14:sldIdLst>
            <p14:sldId id="333"/>
            <p14:sldId id="345"/>
            <p14:sldId id="321"/>
            <p14:sldId id="274"/>
            <p14:sldId id="322"/>
            <p14:sldId id="329"/>
            <p14:sldId id="284"/>
            <p14:sldId id="344"/>
            <p14:sldId id="336"/>
            <p14:sldId id="337"/>
            <p14:sldId id="335"/>
            <p14:sldId id="278"/>
            <p14:sldId id="346"/>
            <p14:sldId id="341"/>
            <p14:sldId id="285"/>
            <p14:sldId id="301"/>
            <p14:sldId id="347"/>
            <p14:sldId id="313"/>
            <p14:sldId id="325"/>
            <p14:sldId id="281"/>
            <p14:sldId id="302"/>
            <p14:sldId id="306"/>
            <p14:sldId id="305"/>
            <p14:sldId id="348"/>
          </p14:sldIdLst>
        </p14:section>
        <p14:section name="section 4; what to do?" id="{8456FA43-ADA3-C04A-88BB-DB7321DF814E}">
          <p14:sldIdLst/>
        </p14:section>
        <p14:section name="extras eg blockers" id="{099E0B46-5875-714B-9B50-5C9FB89462F9}">
          <p14:sldIdLst>
            <p14:sldId id="326"/>
            <p14:sldId id="327"/>
            <p14:sldId id="328"/>
            <p14:sldId id="304"/>
            <p14:sldId id="314"/>
            <p14:sldId id="309"/>
          </p14:sldIdLst>
        </p14:section>
        <p14:section name="Section 3" id="{414C46A0-B553-7D4C-A413-47ED37EA9444}">
          <p14:sldIdLst>
            <p14:sldId id="340"/>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16" autoAdjust="0"/>
    <p:restoredTop sz="94667" autoAdjust="0"/>
  </p:normalViewPr>
  <p:slideViewPr>
    <p:cSldViewPr snapToGrid="0" snapToObjects="1">
      <p:cViewPr varScale="1">
        <p:scale>
          <a:sx n="133" d="100"/>
          <a:sy n="133" d="100"/>
        </p:scale>
        <p:origin x="-128" y="-9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BE0149C-9842-8346-B220-8A836B0DC1A0}" type="datetimeFigureOut">
              <a:rPr lang="en-US" smtClean="0"/>
              <a:t>26/02/19</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58525636-6299-1B4D-846B-0F0DD2A457D6}" type="slidenum">
              <a:rPr lang="en-US" smtClean="0"/>
              <a:t>‹#›</a:t>
            </a:fld>
            <a:endParaRPr lang="en-US" dirty="0"/>
          </a:p>
        </p:txBody>
      </p:sp>
    </p:spTree>
    <p:extLst>
      <p:ext uri="{BB962C8B-B14F-4D97-AF65-F5344CB8AC3E}">
        <p14:creationId xmlns:p14="http://schemas.microsoft.com/office/powerpoint/2010/main" val="3326575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CD0F3A2-A196-3F4A-AD75-4A63E5C2AB81}" type="datetimeFigureOut">
              <a:rPr lang="en-US" smtClean="0"/>
              <a:t>26/02/19</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BE2A987-21A1-7844-8FDE-1B8D82C9BD5F}" type="slidenum">
              <a:rPr lang="en-US" smtClean="0"/>
              <a:t>‹#›</a:t>
            </a:fld>
            <a:endParaRPr lang="en-US" dirty="0"/>
          </a:p>
        </p:txBody>
      </p:sp>
    </p:spTree>
    <p:extLst>
      <p:ext uri="{BB962C8B-B14F-4D97-AF65-F5344CB8AC3E}">
        <p14:creationId xmlns:p14="http://schemas.microsoft.com/office/powerpoint/2010/main" val="173849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2A987-21A1-7844-8FDE-1B8D82C9BD5F}" type="slidenum">
              <a:rPr lang="en-US" smtClean="0"/>
              <a:t>26</a:t>
            </a:fld>
            <a:endParaRPr lang="en-US" dirty="0"/>
          </a:p>
        </p:txBody>
      </p:sp>
    </p:spTree>
    <p:extLst>
      <p:ext uri="{BB962C8B-B14F-4D97-AF65-F5344CB8AC3E}">
        <p14:creationId xmlns:p14="http://schemas.microsoft.com/office/powerpoint/2010/main" val="85563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part of digital infrastructure. It provides infrastructure for CIA, many other govts, tech startups like Netflix, ITF research team. </a:t>
            </a:r>
          </a:p>
          <a:p>
            <a:endParaRPr lang="en-US" dirty="0"/>
          </a:p>
          <a:p>
            <a:r>
              <a:rPr lang="en-US" dirty="0"/>
              <a:t>35% market share of cloud computing. More than Microsoft, Google, IBM, Alibaba </a:t>
            </a:r>
            <a:r>
              <a:rPr lang="en-US" i="1" dirty="0"/>
              <a:t>combined</a:t>
            </a:r>
          </a:p>
          <a:p>
            <a:endParaRPr lang="en-US" dirty="0"/>
          </a:p>
          <a:p>
            <a:r>
              <a:rPr lang="en-US" dirty="0"/>
              <a:t>Again - amazing growth in revenue and profits</a:t>
            </a:r>
          </a:p>
          <a:p>
            <a:endParaRPr lang="en-US" dirty="0"/>
          </a:p>
          <a:p>
            <a:r>
              <a:rPr lang="en-US" dirty="0"/>
              <a:t>Revenue growth, between 40% - 80% </a:t>
            </a:r>
            <a:r>
              <a:rPr lang="en-US" i="1" dirty="0"/>
              <a:t>every quarter</a:t>
            </a:r>
          </a:p>
          <a:p>
            <a:r>
              <a:rPr lang="en-US" dirty="0"/>
              <a:t>Profit centre for the group. Making 20-25% margin. Rest of group 3-5% </a:t>
            </a:r>
            <a:r>
              <a:rPr lang="en-US" i="1" dirty="0"/>
              <a:t>in a good quarter</a:t>
            </a:r>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35431BB-FA0F-4649-ABA6-FDEFFDA10FA4}" type="slidenum">
              <a:rPr lang="en-US" smtClean="0"/>
              <a:t>28</a:t>
            </a:fld>
            <a:endParaRPr lang="en-US" dirty="0"/>
          </a:p>
        </p:txBody>
      </p:sp>
    </p:spTree>
    <p:extLst>
      <p:ext uri="{BB962C8B-B14F-4D97-AF65-F5344CB8AC3E}">
        <p14:creationId xmlns:p14="http://schemas.microsoft.com/office/powerpoint/2010/main" val="144278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Rework the other side </a:t>
            </a:r>
          </a:p>
        </p:txBody>
      </p:sp>
      <p:sp>
        <p:nvSpPr>
          <p:cNvPr id="4" name="Slide Number Placeholder 3"/>
          <p:cNvSpPr>
            <a:spLocks noGrp="1"/>
          </p:cNvSpPr>
          <p:nvPr>
            <p:ph type="sldNum" sz="quarter" idx="10"/>
          </p:nvPr>
        </p:nvSpPr>
        <p:spPr/>
        <p:txBody>
          <a:bodyPr/>
          <a:lstStyle/>
          <a:p>
            <a:fld id="{635431BB-FA0F-4649-ABA6-FDEFFDA10FA4}" type="slidenum">
              <a:rPr lang="en-US" smtClean="0"/>
              <a:t>29</a:t>
            </a:fld>
            <a:endParaRPr lang="en-US" dirty="0"/>
          </a:p>
        </p:txBody>
      </p:sp>
    </p:spTree>
    <p:extLst>
      <p:ext uri="{BB962C8B-B14F-4D97-AF65-F5344CB8AC3E}">
        <p14:creationId xmlns:p14="http://schemas.microsoft.com/office/powerpoint/2010/main" val="353933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CC59F-2490-8A48-8C27-3B72FCD56EFE}" type="slidenum">
              <a:rPr lang="en-US" smtClean="0"/>
              <a:t>35</a:t>
            </a:fld>
            <a:endParaRPr lang="en-US" dirty="0"/>
          </a:p>
        </p:txBody>
      </p:sp>
    </p:spTree>
    <p:extLst>
      <p:ext uri="{BB962C8B-B14F-4D97-AF65-F5344CB8AC3E}">
        <p14:creationId xmlns:p14="http://schemas.microsoft.com/office/powerpoint/2010/main" val="145587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21425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32206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260302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87578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20971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46741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08350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87420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44580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6666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6BCF38-FDA4-6546-AC83-026E7019C0B8}" type="datetimeFigureOut">
              <a:rPr lang="en-US" smtClean="0"/>
              <a:t>26/02/19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643603-30DE-B24D-8421-819A171DE4AE}" type="slidenum">
              <a:rPr lang="en-US" smtClean="0"/>
              <a:t>‹#›</a:t>
            </a:fld>
            <a:endParaRPr lang="en-US" dirty="0"/>
          </a:p>
        </p:txBody>
      </p:sp>
    </p:spTree>
    <p:extLst>
      <p:ext uri="{BB962C8B-B14F-4D97-AF65-F5344CB8AC3E}">
        <p14:creationId xmlns:p14="http://schemas.microsoft.com/office/powerpoint/2010/main" val="15338082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BCF38-FDA4-6546-AC83-026E7019C0B8}" type="datetimeFigureOut">
              <a:rPr lang="en-US" smtClean="0"/>
              <a:t>26/02/19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43603-30DE-B24D-8421-819A171DE4AE}" type="slidenum">
              <a:rPr lang="en-US" smtClean="0"/>
              <a:t>‹#›</a:t>
            </a:fld>
            <a:endParaRPr lang="en-US" dirty="0"/>
          </a:p>
        </p:txBody>
      </p:sp>
    </p:spTree>
    <p:extLst>
      <p:ext uri="{BB962C8B-B14F-4D97-AF65-F5344CB8AC3E}">
        <p14:creationId xmlns:p14="http://schemas.microsoft.com/office/powerpoint/2010/main" val="458718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values.doc.gold.ac.uk/" TargetMode="External"/><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gb.facebook.com/business/help/965529646866485?helpref=faq_conten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_ENREF_11"/></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cnet.com/news/facebooks-terrible-year-just-got-worse-what-you-need-to-know/" TargetMode="External"/><Relationship Id="rId3" Type="http://schemas.openxmlformats.org/officeDocument/2006/relationships/image" Target="../media/image2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theguardian.com/technology/2016/mar/04/facebook-pay-millions-more-uk-tax-report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bc.co.uk/programmes/b085wj18"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Real-time_bidding" TargetMode="External"/><Relationship Id="rId3" Type="http://schemas.openxmlformats.org/officeDocument/2006/relationships/hyperlink" Target="http://o-c-r.org/adcel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s.nyu.edu/trackmenot/" TargetMode="External"/><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hyperlink" Target="http://www.businessinsider.com/this-is-how-facebook-is-tracking-your-internet-activity-2012-9?IR=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s://tacticaltech.org/projects/glass-room-londo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alues.doc.gold.ac.uk/" TargetMode="External"/><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hyperlink" Target="https://diasporafoundation.org/" TargetMode="External"/><Relationship Id="rId4" Type="http://schemas.openxmlformats.org/officeDocument/2006/relationships/hyperlink" Target="https://ello.co/manifesto" TargetMode="External"/><Relationship Id="rId5" Type="http://schemas.openxmlformats.org/officeDocument/2006/relationships/hyperlink" Target="https://www.facebook.com/OffiziellAnonymousPage" TargetMode="External"/><Relationship Id="rId1" Type="http://schemas.openxmlformats.org/officeDocument/2006/relationships/slideLayout" Target="../slideLayouts/slideLayout2.xml"/><Relationship Id="rId2" Type="http://schemas.openxmlformats.org/officeDocument/2006/relationships/hyperlink" Target="https://www.minds.co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lifehacker.com/5994380/how-facebook-uses-your-data-to-target-ads-even-offline" TargetMode="External"/><Relationship Id="rId4" Type="http://schemas.openxmlformats.org/officeDocument/2006/relationships/hyperlink" Target="https://lifehacker.com/5843969/facebook-is-tracking-your-every-move-on-the-web-heres-how-to-stop-it" TargetMode="External"/><Relationship Id="rId1" Type="http://schemas.openxmlformats.org/officeDocument/2006/relationships/slideLayout" Target="../slideLayouts/slideLayout2.xml"/><Relationship Id="rId2" Type="http://schemas.openxmlformats.org/officeDocument/2006/relationships/hyperlink" Target="https://www.eff.org/deeplinks/2013/02/howto-opt-out-databrokers-showing-your-targeted-advertisements-facebook"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gizmodo.com/life-without-the-tech-giants-1830258056" TargetMode="External"/><Relationship Id="rId4" Type="http://schemas.openxmlformats.org/officeDocument/2006/relationships/hyperlink" Target="https://www.youtube.com/watch?v=zNSp-kzVVhU&amp;index=1&amp;list=PLx1XbvvfIlc4zQgE5ohJA9EJ2NCcGc2QQ" TargetMode="External"/><Relationship Id="rId5" Type="http://schemas.openxmlformats.org/officeDocument/2006/relationships/hyperlink" Target="https://www.youtube.com/watch?v=FGyEirsta_0&amp;index=2&amp;list=PLx1XbvvfIlc4zQgE5ohJA9EJ2NCcGc2QQ" TargetMode="External"/><Relationship Id="rId6" Type="http://schemas.openxmlformats.org/officeDocument/2006/relationships/hyperlink" Target="https://medium.com/@13DResearch/the-fall-of-facebook-has-only-begun-9d73a45adc8" TargetMode="External"/><Relationship Id="rId7" Type="http://schemas.openxmlformats.org/officeDocument/2006/relationships/hyperlink" Target="https://netzpolitik.org/2019/kartellamtsentscheidung-zu-facebook-richtige-analyse-schwaches-schwert/" TargetMode="External"/><Relationship Id="rId8" Type="http://schemas.openxmlformats.org/officeDocument/2006/relationships/hyperlink" Target="https://www.inverse.com/article/52358-is-social-media-an-addiction-like-gambling-or-drugs" TargetMode="External"/><Relationship Id="rId1" Type="http://schemas.openxmlformats.org/officeDocument/2006/relationships/slideLayout" Target="../slideLayouts/slideLayout7.xml"/><Relationship Id="rId2" Type="http://schemas.openxmlformats.org/officeDocument/2006/relationships/hyperlink" Target="https://www.cnet.com/news/mark-zuckerberg-defends-facebook-advertising-model-we-dont-sell-peoples-dat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valuesandvalu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4302" y="160592"/>
            <a:ext cx="9343697" cy="2645669"/>
          </a:xfrm>
        </p:spPr>
        <p:txBody>
          <a:bodyPr>
            <a:normAutofit/>
          </a:bodyPr>
          <a:lstStyle/>
          <a:p>
            <a:r>
              <a:rPr lang="en-GB" b="1" cap="all" dirty="0"/>
              <a:t> HOW DO WE CHALLENGE THE STEALTHY WORLD OF DIGITAL SURVEILLANCE?</a:t>
            </a:r>
          </a:p>
        </p:txBody>
      </p:sp>
      <p:sp>
        <p:nvSpPr>
          <p:cNvPr id="3" name="Subtitle 2"/>
          <p:cNvSpPr>
            <a:spLocks noGrp="1"/>
          </p:cNvSpPr>
          <p:nvPr>
            <p:ph type="subTitle" idx="1"/>
          </p:nvPr>
        </p:nvSpPr>
        <p:spPr>
          <a:xfrm>
            <a:off x="394115" y="5051342"/>
            <a:ext cx="5327842" cy="1464608"/>
          </a:xfrm>
        </p:spPr>
        <p:txBody>
          <a:bodyPr>
            <a:normAutofit/>
          </a:bodyPr>
          <a:lstStyle/>
          <a:p>
            <a:r>
              <a:rPr lang="en-US" dirty="0"/>
              <a:t>Bev Skeggs, Professor</a:t>
            </a:r>
          </a:p>
          <a:p>
            <a:r>
              <a:rPr lang="en-US" dirty="0"/>
              <a:t>Director, Atlantic Fellows Programme</a:t>
            </a:r>
          </a:p>
          <a:p>
            <a:r>
              <a:rPr lang="en-US" dirty="0"/>
              <a:t>International Inequalities Institute, LSE</a:t>
            </a:r>
          </a:p>
        </p:txBody>
      </p:sp>
      <p:pic>
        <p:nvPicPr>
          <p:cNvPr id="4" name="Picture 3" descr="comp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221" y="2726338"/>
            <a:ext cx="5518925" cy="4137235"/>
          </a:xfrm>
          <a:prstGeom prst="rect">
            <a:avLst/>
          </a:prstGeom>
        </p:spPr>
      </p:pic>
    </p:spTree>
    <p:extLst>
      <p:ext uri="{BB962C8B-B14F-4D97-AF65-F5344CB8AC3E}">
        <p14:creationId xmlns:p14="http://schemas.microsoft.com/office/powerpoint/2010/main" val="127734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38069" y="58275"/>
            <a:ext cx="8160498" cy="1200329"/>
          </a:xfrm>
          <a:prstGeom prst="rect">
            <a:avLst/>
          </a:prstGeom>
          <a:noFill/>
        </p:spPr>
        <p:txBody>
          <a:bodyPr wrap="square" rtlCol="0">
            <a:spAutoFit/>
          </a:bodyPr>
          <a:lstStyle/>
          <a:p>
            <a:r>
              <a:rPr lang="en-US" sz="3600" dirty="0"/>
              <a:t>https://values.doc.gold.ac.uk/firstfindings/</a:t>
            </a:r>
          </a:p>
          <a:p>
            <a:endParaRPr lang="en-US" sz="3600" dirty="0"/>
          </a:p>
        </p:txBody>
      </p:sp>
      <p:pic>
        <p:nvPicPr>
          <p:cNvPr id="4" name="Picture 3" descr="Simon yuil V&amp;V slides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29" y="878154"/>
            <a:ext cx="11333873" cy="5711756"/>
          </a:xfrm>
          <a:prstGeom prst="rect">
            <a:avLst/>
          </a:prstGeom>
        </p:spPr>
      </p:pic>
    </p:spTree>
    <p:extLst>
      <p:ext uri="{BB962C8B-B14F-4D97-AF65-F5344CB8AC3E}">
        <p14:creationId xmlns:p14="http://schemas.microsoft.com/office/powerpoint/2010/main" val="331975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y_ma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0"/>
            <a:ext cx="9697065" cy="6858000"/>
          </a:xfrm>
          <a:prstGeom prst="rect">
            <a:avLst/>
          </a:prstGeom>
        </p:spPr>
      </p:pic>
      <p:pic>
        <p:nvPicPr>
          <p:cNvPr id="5" name="Picture 4" descr="Description: https://values.doc.gold.ac.uk/static/img/graph_labeled.png"/>
          <p:cNvPicPr/>
          <p:nvPr/>
        </p:nvPicPr>
        <p:blipFill>
          <a:blip r:embed="rId3">
            <a:extLst>
              <a:ext uri="{28A0092B-C50C-407E-A947-70E740481C1C}">
                <a14:useLocalDpi xmlns:a14="http://schemas.microsoft.com/office/drawing/2010/main" val="0"/>
              </a:ext>
            </a:extLst>
          </a:blip>
          <a:srcRect/>
          <a:stretch>
            <a:fillRect/>
          </a:stretch>
        </p:blipFill>
        <p:spPr bwMode="auto">
          <a:xfrm>
            <a:off x="8099046" y="3115229"/>
            <a:ext cx="3510386" cy="3247029"/>
          </a:xfrm>
          <a:prstGeom prst="rect">
            <a:avLst/>
          </a:prstGeom>
          <a:noFill/>
          <a:ln>
            <a:noFill/>
          </a:ln>
        </p:spPr>
      </p:pic>
      <p:sp>
        <p:nvSpPr>
          <p:cNvPr id="6" name="TextBox 5"/>
          <p:cNvSpPr txBox="1"/>
          <p:nvPr/>
        </p:nvSpPr>
        <p:spPr>
          <a:xfrm>
            <a:off x="838659" y="730881"/>
            <a:ext cx="3506088" cy="369332"/>
          </a:xfrm>
          <a:prstGeom prst="rect">
            <a:avLst/>
          </a:prstGeom>
          <a:noFill/>
        </p:spPr>
        <p:txBody>
          <a:bodyPr wrap="none" rtlCol="0">
            <a:spAutoFit/>
          </a:bodyPr>
          <a:lstStyle/>
          <a:p>
            <a:r>
              <a:rPr lang="en-US" dirty="0"/>
              <a:t>Grey matter = tracking on browser</a:t>
            </a:r>
          </a:p>
        </p:txBody>
      </p:sp>
    </p:spTree>
    <p:extLst>
      <p:ext uri="{BB962C8B-B14F-4D97-AF65-F5344CB8AC3E}">
        <p14:creationId xmlns:p14="http://schemas.microsoft.com/office/powerpoint/2010/main" val="94863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5168" y="271238"/>
            <a:ext cx="7151818" cy="2308324"/>
          </a:xfrm>
          <a:prstGeom prst="rect">
            <a:avLst/>
          </a:prstGeom>
          <a:noFill/>
        </p:spPr>
        <p:txBody>
          <a:bodyPr wrap="square" rtlCol="0">
            <a:spAutoFit/>
          </a:bodyPr>
          <a:lstStyle/>
          <a:p>
            <a:r>
              <a:rPr lang="en-US" dirty="0"/>
              <a:t>You do </a:t>
            </a:r>
            <a:r>
              <a:rPr lang="en-US" dirty="0">
                <a:solidFill>
                  <a:srgbClr val="FF0000"/>
                </a:solidFill>
              </a:rPr>
              <a:t>NOT</a:t>
            </a:r>
            <a:r>
              <a:rPr lang="en-US" dirty="0"/>
              <a:t> have to be on the Facebook platform in order to be tracked.</a:t>
            </a:r>
          </a:p>
          <a:p>
            <a:endParaRPr lang="en-US" dirty="0"/>
          </a:p>
          <a:p>
            <a:endParaRPr lang="en-US" dirty="0"/>
          </a:p>
          <a:p>
            <a:r>
              <a:rPr lang="en-US" dirty="0"/>
              <a:t>You just have to be on an internet page with a link to Facebook/Google/Twitter/ = nearly all.</a:t>
            </a:r>
          </a:p>
          <a:p>
            <a:endParaRPr lang="en-US" dirty="0"/>
          </a:p>
          <a:p>
            <a:endParaRPr lang="en-US" dirty="0"/>
          </a:p>
          <a:p>
            <a:r>
              <a:rPr lang="en-US" dirty="0"/>
              <a:t>Check the bottom of the page you are on for the f symbol  eg: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5490"/>
            <a:ext cx="12192000" cy="2843409"/>
          </a:xfrm>
          <a:prstGeom prst="rect">
            <a:avLst/>
          </a:prstGeom>
        </p:spPr>
      </p:pic>
    </p:spTree>
    <p:extLst>
      <p:ext uri="{BB962C8B-B14F-4D97-AF65-F5344CB8AC3E}">
        <p14:creationId xmlns:p14="http://schemas.microsoft.com/office/powerpoint/2010/main" val="204179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Newsfeed manipulat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03302"/>
            <a:ext cx="12191999" cy="5854699"/>
          </a:xfrm>
          <a:prstGeom prst="rect">
            <a:avLst/>
          </a:prstGeom>
        </p:spPr>
      </p:pic>
      <p:sp>
        <p:nvSpPr>
          <p:cNvPr id="3" name="TextBox 2"/>
          <p:cNvSpPr txBox="1"/>
          <p:nvPr/>
        </p:nvSpPr>
        <p:spPr>
          <a:xfrm>
            <a:off x="742248" y="6123059"/>
            <a:ext cx="4211422" cy="369332"/>
          </a:xfrm>
          <a:prstGeom prst="rect">
            <a:avLst/>
          </a:prstGeom>
          <a:noFill/>
        </p:spPr>
        <p:txBody>
          <a:bodyPr wrap="none" rtlCol="0">
            <a:spAutoFit/>
          </a:bodyPr>
          <a:lstStyle/>
          <a:p>
            <a:r>
              <a:rPr lang="en-US" i="1" u="sng" dirty="0"/>
              <a:t>https://values.doc.gold.ac.uk/firstfindings/</a:t>
            </a:r>
            <a:endParaRPr lang="en-US" dirty="0"/>
          </a:p>
        </p:txBody>
      </p:sp>
      <p:sp>
        <p:nvSpPr>
          <p:cNvPr id="4" name="TextBox 3"/>
          <p:cNvSpPr txBox="1"/>
          <p:nvPr/>
        </p:nvSpPr>
        <p:spPr>
          <a:xfrm>
            <a:off x="1" y="184666"/>
            <a:ext cx="7167329" cy="369332"/>
          </a:xfrm>
          <a:prstGeom prst="rect">
            <a:avLst/>
          </a:prstGeom>
          <a:noFill/>
        </p:spPr>
        <p:txBody>
          <a:bodyPr wrap="square" rtlCol="0">
            <a:spAutoFit/>
          </a:bodyPr>
          <a:lstStyle/>
          <a:p>
            <a:r>
              <a:rPr lang="en-US" dirty="0"/>
              <a:t>Manipulating the news feed for attention</a:t>
            </a:r>
          </a:p>
        </p:txBody>
      </p:sp>
      <p:sp>
        <p:nvSpPr>
          <p:cNvPr id="5" name="TextBox 4"/>
          <p:cNvSpPr txBox="1"/>
          <p:nvPr/>
        </p:nvSpPr>
        <p:spPr>
          <a:xfrm>
            <a:off x="5655733" y="1"/>
            <a:ext cx="6536267"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358015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428776"/>
            <a:ext cx="12192001" cy="6858000"/>
          </a:xfrm>
          <a:prstGeom prst="rect">
            <a:avLst/>
          </a:prstGeom>
        </p:spPr>
      </p:pic>
      <p:sp>
        <p:nvSpPr>
          <p:cNvPr id="3" name="TextBox 2"/>
          <p:cNvSpPr txBox="1"/>
          <p:nvPr/>
        </p:nvSpPr>
        <p:spPr>
          <a:xfrm>
            <a:off x="6559975" y="560170"/>
            <a:ext cx="60959" cy="646331"/>
          </a:xfrm>
          <a:prstGeom prst="rect">
            <a:avLst/>
          </a:prstGeom>
          <a:noFill/>
        </p:spPr>
        <p:txBody>
          <a:bodyPr wrap="square" rtlCol="0">
            <a:spAutoFit/>
          </a:bodyPr>
          <a:lstStyle/>
          <a:p>
            <a:endParaRPr lang="en-US" dirty="0"/>
          </a:p>
          <a:p>
            <a:r>
              <a:rPr lang="en-US" dirty="0"/>
              <a:t>Dynamic network without participant</a:t>
            </a:r>
          </a:p>
        </p:txBody>
      </p:sp>
      <p:sp>
        <p:nvSpPr>
          <p:cNvPr id="5" name="TextBox 4"/>
          <p:cNvSpPr txBox="1"/>
          <p:nvPr/>
        </p:nvSpPr>
        <p:spPr>
          <a:xfrm>
            <a:off x="7061201" y="1866900"/>
            <a:ext cx="4910665" cy="923330"/>
          </a:xfrm>
          <a:prstGeom prst="rect">
            <a:avLst/>
          </a:prstGeom>
          <a:noFill/>
        </p:spPr>
        <p:txBody>
          <a:bodyPr wrap="square" rtlCol="0">
            <a:spAutoFit/>
          </a:bodyPr>
          <a:lstStyle/>
          <a:p>
            <a:endParaRPr lang="en-US" dirty="0"/>
          </a:p>
          <a:p>
            <a:r>
              <a:rPr lang="en-US" dirty="0"/>
              <a:t>Loose networks made it more difficult for FB to profile</a:t>
            </a:r>
          </a:p>
        </p:txBody>
      </p:sp>
      <p:sp>
        <p:nvSpPr>
          <p:cNvPr id="6" name="TextBox 5"/>
          <p:cNvSpPr txBox="1"/>
          <p:nvPr/>
        </p:nvSpPr>
        <p:spPr>
          <a:xfrm flipH="1">
            <a:off x="7308425" y="4750077"/>
            <a:ext cx="4561488" cy="1477328"/>
          </a:xfrm>
          <a:prstGeom prst="rect">
            <a:avLst/>
          </a:prstGeom>
          <a:noFill/>
        </p:spPr>
        <p:txBody>
          <a:bodyPr wrap="square" rtlCol="0">
            <a:spAutoFit/>
          </a:bodyPr>
          <a:lstStyle/>
          <a:p>
            <a:endParaRPr lang="en-US" dirty="0"/>
          </a:p>
          <a:p>
            <a:endParaRPr lang="en-US" dirty="0"/>
          </a:p>
          <a:p>
            <a:r>
              <a:rPr lang="en-US" dirty="0"/>
              <a:t>Tight and influential networks enable FB to build profile from friends and target more effectively</a:t>
            </a:r>
          </a:p>
        </p:txBody>
      </p:sp>
      <p:sp>
        <p:nvSpPr>
          <p:cNvPr id="4" name="TextBox 3"/>
          <p:cNvSpPr txBox="1"/>
          <p:nvPr/>
        </p:nvSpPr>
        <p:spPr>
          <a:xfrm>
            <a:off x="963391" y="428776"/>
            <a:ext cx="4422154" cy="369332"/>
          </a:xfrm>
          <a:prstGeom prst="rect">
            <a:avLst/>
          </a:prstGeom>
          <a:noFill/>
        </p:spPr>
        <p:txBody>
          <a:bodyPr wrap="none" rtlCol="0">
            <a:spAutoFit/>
          </a:bodyPr>
          <a:lstStyle/>
          <a:p>
            <a:r>
              <a:rPr lang="en-US" dirty="0"/>
              <a:t>Significance of influence/influential networks</a:t>
            </a:r>
          </a:p>
        </p:txBody>
      </p:sp>
    </p:spTree>
    <p:extLst>
      <p:ext uri="{BB962C8B-B14F-4D97-AF65-F5344CB8AC3E}">
        <p14:creationId xmlns:p14="http://schemas.microsoft.com/office/powerpoint/2010/main" val="674657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77" y="1550432"/>
            <a:ext cx="11972168" cy="5183258"/>
          </a:xfrm>
          <a:prstGeom prst="rect">
            <a:avLst/>
          </a:prstGeom>
        </p:spPr>
      </p:pic>
      <p:sp>
        <p:nvSpPr>
          <p:cNvPr id="3" name="TextBox 2"/>
          <p:cNvSpPr txBox="1"/>
          <p:nvPr/>
        </p:nvSpPr>
        <p:spPr>
          <a:xfrm>
            <a:off x="1925205" y="166133"/>
            <a:ext cx="7692928" cy="646331"/>
          </a:xfrm>
          <a:prstGeom prst="rect">
            <a:avLst/>
          </a:prstGeom>
          <a:noFill/>
        </p:spPr>
        <p:txBody>
          <a:bodyPr wrap="square" rtlCol="0">
            <a:spAutoFit/>
          </a:bodyPr>
          <a:lstStyle/>
          <a:p>
            <a:r>
              <a:rPr lang="en-US" dirty="0"/>
              <a:t>FB tracking of general browser use – collating all sites data, keyword matching- enable profile building</a:t>
            </a:r>
          </a:p>
        </p:txBody>
      </p:sp>
      <p:sp>
        <p:nvSpPr>
          <p:cNvPr id="5" name="TextBox 4"/>
          <p:cNvSpPr txBox="1"/>
          <p:nvPr/>
        </p:nvSpPr>
        <p:spPr>
          <a:xfrm>
            <a:off x="8396679" y="5862134"/>
            <a:ext cx="3018788" cy="646331"/>
          </a:xfrm>
          <a:prstGeom prst="rect">
            <a:avLst/>
          </a:prstGeom>
          <a:noFill/>
        </p:spPr>
        <p:txBody>
          <a:bodyPr wrap="none" rtlCol="0">
            <a:spAutoFit/>
          </a:bodyPr>
          <a:lstStyle/>
          <a:p>
            <a:r>
              <a:rPr lang="en-US" i="1" u="sng" dirty="0">
                <a:hlinkClick r:id="rId3"/>
              </a:rPr>
              <a:t>https://values.doc.gold.ac.uk/</a:t>
            </a:r>
            <a:endParaRPr lang="en-US" dirty="0"/>
          </a:p>
          <a:p>
            <a:endParaRPr lang="en-US" dirty="0"/>
          </a:p>
        </p:txBody>
      </p:sp>
      <p:sp>
        <p:nvSpPr>
          <p:cNvPr id="6" name="TextBox 5"/>
          <p:cNvSpPr txBox="1"/>
          <p:nvPr/>
        </p:nvSpPr>
        <p:spPr>
          <a:xfrm>
            <a:off x="2252133" y="2197100"/>
            <a:ext cx="9720035" cy="369332"/>
          </a:xfrm>
          <a:prstGeom prst="rect">
            <a:avLst/>
          </a:prstGeom>
          <a:noFill/>
        </p:spPr>
        <p:txBody>
          <a:bodyPr wrap="square" rtlCol="0">
            <a:spAutoFit/>
          </a:bodyPr>
          <a:lstStyle/>
          <a:p>
            <a:r>
              <a:rPr lang="en-US" dirty="0"/>
              <a:t>=data extracted when ad words correlate with tracker source</a:t>
            </a:r>
          </a:p>
        </p:txBody>
      </p:sp>
      <p:sp>
        <p:nvSpPr>
          <p:cNvPr id="7" name="TextBox 6"/>
          <p:cNvSpPr txBox="1"/>
          <p:nvPr/>
        </p:nvSpPr>
        <p:spPr>
          <a:xfrm>
            <a:off x="270934" y="5575300"/>
            <a:ext cx="6013410" cy="369332"/>
          </a:xfrm>
          <a:prstGeom prst="rect">
            <a:avLst/>
          </a:prstGeom>
          <a:noFill/>
        </p:spPr>
        <p:txBody>
          <a:bodyPr wrap="none" rtlCol="0">
            <a:spAutoFit/>
          </a:bodyPr>
          <a:lstStyle/>
          <a:p>
            <a:r>
              <a:rPr lang="en-US" dirty="0"/>
              <a:t>Information embedded in URL’s of online adverts and trackers</a:t>
            </a:r>
          </a:p>
        </p:txBody>
      </p:sp>
      <p:sp>
        <p:nvSpPr>
          <p:cNvPr id="9" name="TextBox 8"/>
          <p:cNvSpPr txBox="1"/>
          <p:nvPr/>
        </p:nvSpPr>
        <p:spPr>
          <a:xfrm>
            <a:off x="50800" y="1181100"/>
            <a:ext cx="3937480" cy="369332"/>
          </a:xfrm>
          <a:prstGeom prst="rect">
            <a:avLst/>
          </a:prstGeom>
          <a:noFill/>
        </p:spPr>
        <p:txBody>
          <a:bodyPr wrap="square" rtlCol="0">
            <a:spAutoFit/>
          </a:bodyPr>
          <a:lstStyle/>
          <a:p>
            <a:r>
              <a:rPr lang="en-US" dirty="0"/>
              <a:t>Sites tracked by Facebook</a:t>
            </a:r>
          </a:p>
        </p:txBody>
      </p:sp>
      <p:sp>
        <p:nvSpPr>
          <p:cNvPr id="10" name="Down Arrow 9"/>
          <p:cNvSpPr/>
          <p:nvPr/>
        </p:nvSpPr>
        <p:spPr>
          <a:xfrm>
            <a:off x="270933" y="1358900"/>
            <a:ext cx="135467" cy="50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Arrow Connector 11"/>
          <p:cNvCxnSpPr>
            <a:stCxn id="9" idx="1"/>
          </p:cNvCxnSpPr>
          <p:nvPr/>
        </p:nvCxnSpPr>
        <p:spPr>
          <a:xfrm>
            <a:off x="50800" y="1365766"/>
            <a:ext cx="846667" cy="6408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stretch>
            <a:fillRect/>
          </a:stretch>
        </p:blipFill>
        <p:spPr>
          <a:xfrm>
            <a:off x="270933" y="417731"/>
            <a:ext cx="558800" cy="406400"/>
          </a:xfrm>
          <a:prstGeom prst="rect">
            <a:avLst/>
          </a:prstGeom>
        </p:spPr>
      </p:pic>
      <p:pic>
        <p:nvPicPr>
          <p:cNvPr id="13" name="Picture 12"/>
          <p:cNvPicPr>
            <a:picLocks noChangeAspect="1"/>
          </p:cNvPicPr>
          <p:nvPr/>
        </p:nvPicPr>
        <p:blipFill>
          <a:blip r:embed="rId4"/>
          <a:stretch>
            <a:fillRect/>
          </a:stretch>
        </p:blipFill>
        <p:spPr>
          <a:xfrm>
            <a:off x="11006667" y="417731"/>
            <a:ext cx="558800" cy="406400"/>
          </a:xfrm>
          <a:prstGeom prst="rect">
            <a:avLst/>
          </a:prstGeom>
        </p:spPr>
      </p:pic>
    </p:spTree>
    <p:extLst>
      <p:ext uri="{BB962C8B-B14F-4D97-AF65-F5344CB8AC3E}">
        <p14:creationId xmlns:p14="http://schemas.microsoft.com/office/powerpoint/2010/main" val="186761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7-09-24 17.39.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8008"/>
            <a:ext cx="12672559" cy="5839992"/>
          </a:xfrm>
          <a:prstGeom prst="rect">
            <a:avLst/>
          </a:prstGeom>
        </p:spPr>
      </p:pic>
      <p:sp>
        <p:nvSpPr>
          <p:cNvPr id="3" name="TextBox 2"/>
          <p:cNvSpPr txBox="1"/>
          <p:nvPr/>
        </p:nvSpPr>
        <p:spPr>
          <a:xfrm>
            <a:off x="623004" y="131798"/>
            <a:ext cx="11568996" cy="923330"/>
          </a:xfrm>
          <a:prstGeom prst="rect">
            <a:avLst/>
          </a:prstGeom>
          <a:noFill/>
        </p:spPr>
        <p:txBody>
          <a:bodyPr wrap="square" rtlCol="0">
            <a:spAutoFit/>
          </a:bodyPr>
          <a:lstStyle/>
          <a:p>
            <a:r>
              <a:rPr lang="en-US" dirty="0"/>
              <a:t>The trail of Facebook as it tracks your activity on other websites. The most visited at the top.</a:t>
            </a:r>
          </a:p>
          <a:p>
            <a:r>
              <a:rPr lang="en-US" dirty="0"/>
              <a:t>The circles are scaled to a size that represents their relative size to the number of ads that have shown a match </a:t>
            </a:r>
          </a:p>
          <a:p>
            <a:r>
              <a:rPr lang="en-US" dirty="0"/>
              <a:t>(in real time you can see how many times you have been targeted by a particular ad company on your Facebook platform</a:t>
            </a:r>
          </a:p>
        </p:txBody>
      </p:sp>
    </p:spTree>
    <p:extLst>
      <p:ext uri="{BB962C8B-B14F-4D97-AF65-F5344CB8AC3E}">
        <p14:creationId xmlns:p14="http://schemas.microsoft.com/office/powerpoint/2010/main" val="2008657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mon floor analysi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87856" y="736458"/>
            <a:ext cx="6614271" cy="5628814"/>
          </a:xfrm>
          <a:prstGeom prst="rect">
            <a:avLst/>
          </a:prstGeom>
        </p:spPr>
      </p:pic>
      <p:sp>
        <p:nvSpPr>
          <p:cNvPr id="5" name="TextBox 4"/>
          <p:cNvSpPr txBox="1"/>
          <p:nvPr/>
        </p:nvSpPr>
        <p:spPr>
          <a:xfrm>
            <a:off x="7986532" y="821116"/>
            <a:ext cx="1943531" cy="923330"/>
          </a:xfrm>
          <a:prstGeom prst="rect">
            <a:avLst/>
          </a:prstGeom>
          <a:noFill/>
        </p:spPr>
        <p:txBody>
          <a:bodyPr wrap="square" rtlCol="0">
            <a:spAutoFit/>
          </a:bodyPr>
          <a:lstStyle/>
          <a:p>
            <a:r>
              <a:rPr lang="en-US" dirty="0"/>
              <a:t>Simon Yuill, software </a:t>
            </a:r>
          </a:p>
          <a:p>
            <a:r>
              <a:rPr lang="en-US" dirty="0"/>
              <a:t>Designer </a:t>
            </a:r>
          </a:p>
        </p:txBody>
      </p:sp>
      <p:sp>
        <p:nvSpPr>
          <p:cNvPr id="2" name="TextBox 1">
            <a:extLst>
              <a:ext uri="{FF2B5EF4-FFF2-40B4-BE49-F238E27FC236}">
                <a16:creationId xmlns:a16="http://schemas.microsoft.com/office/drawing/2014/main" xmlns="" id="{26510078-17D2-D348-B66C-D785783B4E24}"/>
              </a:ext>
            </a:extLst>
          </p:cNvPr>
          <p:cNvSpPr txBox="1"/>
          <p:nvPr/>
        </p:nvSpPr>
        <p:spPr>
          <a:xfrm>
            <a:off x="8341895" y="2999874"/>
            <a:ext cx="3428831" cy="646331"/>
          </a:xfrm>
          <a:prstGeom prst="rect">
            <a:avLst/>
          </a:prstGeom>
          <a:noFill/>
        </p:spPr>
        <p:txBody>
          <a:bodyPr wrap="none" rtlCol="0">
            <a:spAutoFit/>
          </a:bodyPr>
          <a:lstStyle/>
          <a:p>
            <a:r>
              <a:rPr lang="en-US" dirty="0"/>
              <a:t>Too much data for screen analysis,</a:t>
            </a:r>
          </a:p>
          <a:p>
            <a:r>
              <a:rPr lang="en-US" dirty="0"/>
              <a:t>then we ran out of floor</a:t>
            </a:r>
          </a:p>
        </p:txBody>
      </p:sp>
    </p:spTree>
    <p:extLst>
      <p:ext uri="{BB962C8B-B14F-4D97-AF65-F5344CB8AC3E}">
        <p14:creationId xmlns:p14="http://schemas.microsoft.com/office/powerpoint/2010/main" val="5580316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th_wast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07"/>
            <a:ext cx="11381796" cy="6742090"/>
          </a:xfrm>
          <a:prstGeom prst="rect">
            <a:avLst/>
          </a:prstGeom>
        </p:spPr>
      </p:pic>
      <p:sp>
        <p:nvSpPr>
          <p:cNvPr id="2" name="Title 1"/>
          <p:cNvSpPr>
            <a:spLocks noGrp="1"/>
          </p:cNvSpPr>
          <p:nvPr>
            <p:ph type="title"/>
          </p:nvPr>
        </p:nvSpPr>
        <p:spPr>
          <a:xfrm>
            <a:off x="227636" y="95007"/>
            <a:ext cx="11006356" cy="840671"/>
          </a:xfrm>
        </p:spPr>
        <p:txBody>
          <a:bodyPr>
            <a:noAutofit/>
          </a:bodyPr>
          <a:lstStyle/>
          <a:p>
            <a:r>
              <a:rPr lang="en-US" sz="2800" dirty="0"/>
              <a:t>Significance: Stratification and lock down by stealth: “Worth </a:t>
            </a:r>
            <a:r>
              <a:rPr lang="en-US" sz="2800" dirty="0" smtClean="0"/>
              <a:t>(Lara on the left) and </a:t>
            </a:r>
            <a:r>
              <a:rPr lang="en-US" sz="2800" dirty="0"/>
              <a:t>waste”</a:t>
            </a:r>
            <a:r>
              <a:rPr lang="en-US" sz="2800" dirty="0" smtClean="0"/>
              <a:t>(Belle on the right) W/W = marketing </a:t>
            </a:r>
            <a:r>
              <a:rPr lang="en-US" sz="2800" dirty="0"/>
              <a:t>classifications)</a:t>
            </a:r>
          </a:p>
        </p:txBody>
      </p:sp>
      <p:sp>
        <p:nvSpPr>
          <p:cNvPr id="3" name="TextBox 2"/>
          <p:cNvSpPr txBox="1"/>
          <p:nvPr/>
        </p:nvSpPr>
        <p:spPr>
          <a:xfrm>
            <a:off x="4356991" y="5763176"/>
            <a:ext cx="6877001" cy="369332"/>
          </a:xfrm>
          <a:prstGeom prst="rect">
            <a:avLst/>
          </a:prstGeom>
          <a:noFill/>
        </p:spPr>
        <p:txBody>
          <a:bodyPr wrap="square" rtlCol="0">
            <a:spAutoFit/>
          </a:bodyPr>
          <a:lstStyle/>
          <a:p>
            <a:r>
              <a:rPr lang="en-US" dirty="0"/>
              <a:t>Those who are not sold commodity objects were targeted for debt</a:t>
            </a:r>
            <a:r>
              <a:rPr lang="mr-IN" dirty="0"/>
              <a:t>……</a:t>
            </a:r>
            <a:r>
              <a:rPr lang="en-GB" dirty="0"/>
              <a:t>.</a:t>
            </a:r>
            <a:endParaRPr lang="en-US" dirty="0"/>
          </a:p>
        </p:txBody>
      </p:sp>
    </p:spTree>
    <p:extLst>
      <p:ext uri="{BB962C8B-B14F-4D97-AF65-F5344CB8AC3E}">
        <p14:creationId xmlns:p14="http://schemas.microsoft.com/office/powerpoint/2010/main" val="25611860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2: significance</a:t>
            </a:r>
          </a:p>
        </p:txBody>
      </p:sp>
      <p:sp>
        <p:nvSpPr>
          <p:cNvPr id="3" name="Content Placeholder 2"/>
          <p:cNvSpPr>
            <a:spLocks noGrp="1"/>
          </p:cNvSpPr>
          <p:nvPr>
            <p:ph idx="1"/>
          </p:nvPr>
        </p:nvSpPr>
        <p:spPr/>
        <p:txBody>
          <a:bodyPr>
            <a:normAutofit fontScale="92500"/>
          </a:bodyPr>
          <a:lstStyle/>
          <a:p>
            <a:r>
              <a:rPr lang="en-US" dirty="0"/>
              <a:t>phenomenal machine learning capacity to analyse your every move</a:t>
            </a:r>
          </a:p>
          <a:p>
            <a:pPr marL="0" indent="0">
              <a:buNone/>
            </a:pPr>
            <a:endParaRPr lang="en-US" dirty="0"/>
          </a:p>
          <a:p>
            <a:r>
              <a:rPr lang="en-US" dirty="0">
                <a:solidFill>
                  <a:schemeClr val="accent2"/>
                </a:solidFill>
              </a:rPr>
              <a:t>Remember: </a:t>
            </a:r>
            <a:r>
              <a:rPr lang="en-GB" dirty="0"/>
              <a:t>Facebook continually uses machine learning algorithms (with over 100,000 signals) to experiment with your data to enable it to match to advertisers. You provide the signals every time you use the internet eg device used, speed of connection, browsers, emails, webpages, banking, language in messaging, videos watched, reactions to, click bait, location data, your networks, plus historic data, plus data bought from brokers.</a:t>
            </a:r>
          </a:p>
          <a:p>
            <a:pPr marL="0" indent="0">
              <a:buNone/>
            </a:pPr>
            <a:endParaRPr lang="en-US" dirty="0"/>
          </a:p>
          <a:p>
            <a:r>
              <a:rPr lang="en-US" dirty="0"/>
              <a:t>ML + storage: And now even more data can be analysed via cloud capacity</a:t>
            </a:r>
          </a:p>
        </p:txBody>
      </p:sp>
    </p:spTree>
    <p:extLst>
      <p:ext uri="{BB962C8B-B14F-4D97-AF65-F5344CB8AC3E}">
        <p14:creationId xmlns:p14="http://schemas.microsoft.com/office/powerpoint/2010/main" val="9144922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37208-1787-AB42-A2BC-292325B3B94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1E3136DA-C534-244A-8C49-CC833EBB6E5A}"/>
              </a:ext>
            </a:extLst>
          </p:cNvPr>
          <p:cNvSpPr>
            <a:spLocks noGrp="1"/>
          </p:cNvSpPr>
          <p:nvPr>
            <p:ph idx="1"/>
          </p:nvPr>
        </p:nvSpPr>
        <p:spPr/>
        <p:txBody>
          <a:bodyPr>
            <a:normAutofit/>
          </a:bodyPr>
          <a:lstStyle/>
          <a:p>
            <a:pPr marL="0" indent="0">
              <a:buNone/>
            </a:pPr>
            <a:r>
              <a:rPr lang="en-US" dirty="0">
                <a:solidFill>
                  <a:srgbClr val="ED7D31"/>
                </a:solidFill>
              </a:rPr>
              <a:t>Section 1:</a:t>
            </a:r>
          </a:p>
          <a:p>
            <a:r>
              <a:rPr lang="en-US" dirty="0"/>
              <a:t>the technical capacity that enables the competition for people’s data</a:t>
            </a:r>
          </a:p>
          <a:p>
            <a:r>
              <a:rPr lang="en-US" dirty="0"/>
              <a:t>what we know and how we know from “values and value: tracking the trackers” project</a:t>
            </a:r>
          </a:p>
          <a:p>
            <a:endParaRPr lang="en-US" dirty="0"/>
          </a:p>
          <a:p>
            <a:pPr marL="0" indent="0">
              <a:buNone/>
            </a:pPr>
            <a:r>
              <a:rPr lang="en-US" dirty="0">
                <a:solidFill>
                  <a:srgbClr val="ED7D31"/>
                </a:solidFill>
              </a:rPr>
              <a:t>Section 2: </a:t>
            </a:r>
            <a:r>
              <a:rPr lang="en-US" dirty="0"/>
              <a:t>Significance: stratification by stealth/digital subprime/racial capitalism</a:t>
            </a:r>
          </a:p>
          <a:p>
            <a:pPr marL="0" indent="0">
              <a:buNone/>
            </a:pPr>
            <a:endParaRPr lang="en-US" dirty="0">
              <a:solidFill>
                <a:srgbClr val="ED7D31"/>
              </a:solidFill>
            </a:endParaRPr>
          </a:p>
          <a:p>
            <a:pPr marL="0" indent="0">
              <a:buNone/>
            </a:pPr>
            <a:r>
              <a:rPr lang="en-US" dirty="0">
                <a:solidFill>
                  <a:srgbClr val="ED7D31"/>
                </a:solidFill>
              </a:rPr>
              <a:t>Section 3: </a:t>
            </a:r>
            <a:r>
              <a:rPr lang="en-US" dirty="0" smtClean="0">
                <a:solidFill>
                  <a:srgbClr val="000000"/>
                </a:solidFill>
              </a:rPr>
              <a:t>The grand challenge: </a:t>
            </a:r>
            <a:r>
              <a:rPr lang="en-US" dirty="0" smtClean="0">
                <a:solidFill>
                  <a:srgbClr val="ED7D31"/>
                </a:solidFill>
                <a:highlight>
                  <a:srgbClr val="000000"/>
                </a:highlight>
              </a:rPr>
              <a:t>What </a:t>
            </a:r>
            <a:r>
              <a:rPr lang="en-US" dirty="0">
                <a:solidFill>
                  <a:srgbClr val="ED7D31"/>
                </a:solidFill>
                <a:highlight>
                  <a:srgbClr val="000000"/>
                </a:highlight>
              </a:rPr>
              <a:t>can be done?</a:t>
            </a:r>
          </a:p>
        </p:txBody>
      </p:sp>
    </p:spTree>
    <p:extLst>
      <p:ext uri="{BB962C8B-B14F-4D97-AF65-F5344CB8AC3E}">
        <p14:creationId xmlns:p14="http://schemas.microsoft.com/office/powerpoint/2010/main" val="1019521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128589"/>
            <a:ext cx="4529137" cy="1500186"/>
          </a:xfrm>
        </p:spPr>
        <p:txBody>
          <a:bodyPr>
            <a:normAutofit fontScale="90000"/>
          </a:bodyPr>
          <a:lstStyle/>
          <a:p>
            <a:r>
              <a:rPr lang="en-US" dirty="0"/>
              <a:t>Why so much </a:t>
            </a:r>
            <a:br>
              <a:rPr lang="en-US" dirty="0"/>
            </a:br>
            <a:r>
              <a:rPr lang="en-US" dirty="0"/>
              <a:t>tracking and trading?</a:t>
            </a:r>
          </a:p>
        </p:txBody>
      </p:sp>
      <p:sp>
        <p:nvSpPr>
          <p:cNvPr id="3" name="Content Placeholder 2"/>
          <p:cNvSpPr>
            <a:spLocks noGrp="1"/>
          </p:cNvSpPr>
          <p:nvPr>
            <p:ph idx="1"/>
          </p:nvPr>
        </p:nvSpPr>
        <p:spPr>
          <a:xfrm>
            <a:off x="838200" y="1628775"/>
            <a:ext cx="3521428" cy="4929188"/>
          </a:xfrm>
        </p:spPr>
        <p:txBody>
          <a:bodyPr>
            <a:normAutofit fontScale="55000" lnSpcReduction="20000"/>
          </a:bodyPr>
          <a:lstStyle/>
          <a:p>
            <a:r>
              <a:rPr lang="en-GB" dirty="0">
                <a:solidFill>
                  <a:srgbClr val="FF0000"/>
                </a:solidFill>
                <a:cs typeface="Calibri"/>
              </a:rPr>
              <a:t>PROFIT: To make money, pay shareholders, invest, growth.</a:t>
            </a:r>
          </a:p>
          <a:p>
            <a:r>
              <a:rPr lang="en-GB" dirty="0">
                <a:solidFill>
                  <a:srgbClr val="FF0000"/>
                </a:solidFill>
                <a:cs typeface="Calibri"/>
              </a:rPr>
              <a:t>The majority of Facebook’s revenue 97% comes from advertising</a:t>
            </a:r>
          </a:p>
          <a:p>
            <a:r>
              <a:rPr lang="en-GB" dirty="0">
                <a:cs typeface="Calibri"/>
              </a:rPr>
              <a:t>Facebook market capitalisation (intraday)</a:t>
            </a:r>
            <a:r>
              <a:rPr lang="en-US" dirty="0">
                <a:cs typeface="Calibri"/>
              </a:rPr>
              <a:t>: $</a:t>
            </a:r>
            <a:r>
              <a:rPr lang="en-GB" dirty="0">
                <a:cs typeface="Calibri"/>
              </a:rPr>
              <a:t>270.37billion (16.10.15), $312.3 (04.03.16) $ 321.97 (20.04.16) $369.04  (03.10.16) $451.36 (24.09.17). $535.07 (09.03.18) $454.02 (09.10.18) 02.12.18 $404.08b (02.12.118),</a:t>
            </a:r>
            <a:r>
              <a:rPr lang="en-GB" dirty="0">
                <a:solidFill>
                  <a:srgbClr val="C00000"/>
                </a:solidFill>
                <a:cs typeface="Calibri"/>
              </a:rPr>
              <a:t> $471.71 </a:t>
            </a:r>
            <a:r>
              <a:rPr lang="en-GB" dirty="0">
                <a:cs typeface="Calibri"/>
              </a:rPr>
              <a:t>(25.02.19) source: NASDEQ</a:t>
            </a:r>
          </a:p>
          <a:p>
            <a:r>
              <a:rPr lang="en-GB" dirty="0">
                <a:cs typeface="Calibri"/>
              </a:rPr>
              <a:t>To keep ahead of the market against competition, hence have to control competition eg Instagram, what’s app</a:t>
            </a:r>
          </a:p>
          <a:p>
            <a:r>
              <a:rPr lang="en-GB" dirty="0">
                <a:cs typeface="Calibri"/>
              </a:rPr>
              <a:t> To be able to sell itself as having the “</a:t>
            </a:r>
            <a:r>
              <a:rPr lang="en-GB" dirty="0">
                <a:solidFill>
                  <a:srgbClr val="ED7D31"/>
                </a:solidFill>
                <a:cs typeface="Calibri"/>
              </a:rPr>
              <a:t>best matching</a:t>
            </a:r>
            <a:r>
              <a:rPr lang="en-GB" dirty="0">
                <a:cs typeface="Calibri"/>
              </a:rPr>
              <a:t>” of consumer to advertiser. </a:t>
            </a:r>
          </a:p>
          <a:p>
            <a:r>
              <a:rPr lang="en-GB" dirty="0">
                <a:cs typeface="Calibri"/>
              </a:rPr>
              <a:t>New patents issued Nov 2018 to “refine” </a:t>
            </a:r>
            <a:r>
              <a:rPr lang="en-GB" dirty="0" smtClean="0">
                <a:cs typeface="Calibri"/>
              </a:rPr>
              <a:t>targeting</a:t>
            </a:r>
            <a:endParaRPr lang="en-GB" dirty="0">
              <a:cs typeface="Calibri"/>
            </a:endParaRPr>
          </a:p>
          <a:p>
            <a:endParaRPr lang="en-GB" dirty="0">
              <a:cs typeface="Calibri"/>
            </a:endParaRPr>
          </a:p>
          <a:p>
            <a:r>
              <a:rPr lang="en-GB" dirty="0">
                <a:cs typeface="Calibri"/>
              </a:rPr>
              <a:t>Eg USP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576" y="0"/>
            <a:ext cx="7443788" cy="6858000"/>
          </a:xfrm>
          <a:prstGeom prst="rect">
            <a:avLst/>
          </a:prstGeom>
        </p:spPr>
      </p:pic>
    </p:spTree>
    <p:extLst>
      <p:ext uri="{BB962C8B-B14F-4D97-AF65-F5344CB8AC3E}">
        <p14:creationId xmlns:p14="http://schemas.microsoft.com/office/powerpoint/2010/main" val="4067283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73" y="352761"/>
            <a:ext cx="11916561" cy="1180124"/>
          </a:xfrm>
        </p:spPr>
        <p:txBody>
          <a:bodyPr>
            <a:normAutofit/>
          </a:bodyPr>
          <a:lstStyle/>
          <a:p>
            <a:r>
              <a:rPr lang="en-US" sz="3200" dirty="0"/>
              <a:t>New monopolies, digital colonialism: an indispensable </a:t>
            </a:r>
            <a:r>
              <a:rPr lang="en-US" sz="3200" dirty="0">
                <a:solidFill>
                  <a:schemeClr val="accent6">
                    <a:lumMod val="50000"/>
                  </a:schemeClr>
                </a:solidFill>
              </a:rPr>
              <a:t>global utility</a:t>
            </a:r>
          </a:p>
        </p:txBody>
      </p:sp>
      <p:sp>
        <p:nvSpPr>
          <p:cNvPr id="3" name="Content Placeholder 2"/>
          <p:cNvSpPr>
            <a:spLocks noGrp="1"/>
          </p:cNvSpPr>
          <p:nvPr>
            <p:ph idx="1"/>
          </p:nvPr>
        </p:nvSpPr>
        <p:spPr>
          <a:xfrm>
            <a:off x="838200" y="1761445"/>
            <a:ext cx="10515600" cy="4351338"/>
          </a:xfrm>
        </p:spPr>
        <p:txBody>
          <a:bodyPr>
            <a:normAutofit fontScale="70000" lnSpcReduction="20000"/>
          </a:bodyPr>
          <a:lstStyle/>
          <a:p>
            <a:r>
              <a:rPr lang="en-US" dirty="0">
                <a:cs typeface="Calibri"/>
              </a:rPr>
              <a:t>FB follows the “traditional logics of capital’: </a:t>
            </a:r>
            <a:r>
              <a:rPr lang="en-US" b="1" dirty="0">
                <a:solidFill>
                  <a:srgbClr val="FF0000"/>
                </a:solidFill>
                <a:cs typeface="Calibri"/>
              </a:rPr>
              <a:t>consolidation</a:t>
            </a:r>
            <a:r>
              <a:rPr lang="en-US" dirty="0">
                <a:solidFill>
                  <a:srgbClr val="E46C0A"/>
                </a:solidFill>
                <a:cs typeface="Calibri"/>
              </a:rPr>
              <a:t> </a:t>
            </a:r>
            <a:r>
              <a:rPr lang="en-US" dirty="0">
                <a:cs typeface="Calibri"/>
              </a:rPr>
              <a:t>of interests via</a:t>
            </a:r>
            <a:r>
              <a:rPr lang="en-US" dirty="0">
                <a:solidFill>
                  <a:srgbClr val="E46C0A"/>
                </a:solidFill>
                <a:cs typeface="Calibri"/>
              </a:rPr>
              <a:t> </a:t>
            </a:r>
            <a:r>
              <a:rPr lang="en-US" b="1" dirty="0">
                <a:solidFill>
                  <a:srgbClr val="FF0000"/>
                </a:solidFill>
                <a:cs typeface="Calibri"/>
              </a:rPr>
              <a:t>monopolization</a:t>
            </a:r>
            <a:r>
              <a:rPr lang="en-US" dirty="0">
                <a:solidFill>
                  <a:srgbClr val="FF0000"/>
                </a:solidFill>
                <a:cs typeface="Calibri"/>
              </a:rPr>
              <a:t> </a:t>
            </a:r>
            <a:r>
              <a:rPr lang="en-US" dirty="0">
                <a:cs typeface="Calibri"/>
              </a:rPr>
              <a:t>of different fields, </a:t>
            </a:r>
            <a:r>
              <a:rPr lang="en-US" b="1" dirty="0">
                <a:solidFill>
                  <a:srgbClr val="FF0000"/>
                </a:solidFill>
                <a:cs typeface="Calibri"/>
              </a:rPr>
              <a:t>diversification</a:t>
            </a:r>
            <a:r>
              <a:rPr lang="en-US" dirty="0">
                <a:solidFill>
                  <a:srgbClr val="FF0000"/>
                </a:solidFill>
                <a:cs typeface="Calibri"/>
              </a:rPr>
              <a:t> </a:t>
            </a:r>
            <a:r>
              <a:rPr lang="en-US" dirty="0">
                <a:cs typeface="Calibri"/>
              </a:rPr>
              <a:t>globally</a:t>
            </a:r>
          </a:p>
          <a:p>
            <a:r>
              <a:rPr lang="en-US" dirty="0">
                <a:solidFill>
                  <a:srgbClr val="FF0000"/>
                </a:solidFill>
                <a:cs typeface="Calibri"/>
              </a:rPr>
              <a:t>Eg consolidation</a:t>
            </a:r>
            <a:r>
              <a:rPr lang="en-US" dirty="0">
                <a:cs typeface="Calibri"/>
              </a:rPr>
              <a:t> through buying other companies (Whats App, Instagram)</a:t>
            </a:r>
          </a:p>
          <a:p>
            <a:r>
              <a:rPr lang="en-US" dirty="0">
                <a:cs typeface="Calibri"/>
              </a:rPr>
              <a:t>Eg </a:t>
            </a:r>
            <a:r>
              <a:rPr lang="en-US" dirty="0">
                <a:solidFill>
                  <a:srgbClr val="FF0000"/>
                </a:solidFill>
                <a:cs typeface="Calibri"/>
              </a:rPr>
              <a:t>diversification</a:t>
            </a:r>
            <a:r>
              <a:rPr lang="en-US" dirty="0">
                <a:cs typeface="Calibri"/>
              </a:rPr>
              <a:t>: eg games in </a:t>
            </a:r>
            <a:r>
              <a:rPr lang="en-US" dirty="0">
                <a:solidFill>
                  <a:srgbClr val="ED7D31"/>
                </a:solidFill>
                <a:cs typeface="Calibri"/>
              </a:rPr>
              <a:t>developing countries</a:t>
            </a:r>
            <a:r>
              <a:rPr lang="en-US" dirty="0">
                <a:cs typeface="Calibri"/>
              </a:rPr>
              <a:t>, “free basics” in 86 countries (2018); mobile banking in China (beaten by superapp WeChat); P2Ppayments eg via messenger; drones; 3D, dumb phones, telecommunications takeover by </a:t>
            </a:r>
            <a:r>
              <a:rPr lang="en-US" dirty="0" smtClean="0">
                <a:cs typeface="Calibri"/>
              </a:rPr>
              <a:t>Whats </a:t>
            </a:r>
            <a:r>
              <a:rPr lang="en-US" dirty="0">
                <a:cs typeface="Calibri"/>
              </a:rPr>
              <a:t>app; Facebook for SIM in Argentina, Chile, Columbia (</a:t>
            </a:r>
            <a:r>
              <a:rPr lang="en-US" dirty="0">
                <a:solidFill>
                  <a:schemeClr val="accent6">
                    <a:lumMod val="50000"/>
                  </a:schemeClr>
                </a:solidFill>
                <a:cs typeface="Calibri"/>
              </a:rPr>
              <a:t>digital colonialism?).</a:t>
            </a:r>
          </a:p>
          <a:p>
            <a:r>
              <a:rPr lang="en-US" dirty="0">
                <a:cs typeface="Calibri"/>
              </a:rPr>
              <a:t>The</a:t>
            </a:r>
            <a:r>
              <a:rPr lang="en-US" b="1" dirty="0">
                <a:cs typeface="Calibri"/>
              </a:rPr>
              <a:t> </a:t>
            </a:r>
            <a:r>
              <a:rPr lang="en-US" dirty="0">
                <a:cs typeface="Calibri"/>
              </a:rPr>
              <a:t>value of a company’s assets is not so much a function of the products and services it produces as of the </a:t>
            </a:r>
            <a:r>
              <a:rPr lang="en-US" b="1" dirty="0">
                <a:solidFill>
                  <a:srgbClr val="FF0000"/>
                </a:solidFill>
                <a:cs typeface="Calibri"/>
              </a:rPr>
              <a:t>ability to control risk </a:t>
            </a:r>
            <a:r>
              <a:rPr lang="en-US" dirty="0">
                <a:cs typeface="Calibri"/>
              </a:rPr>
              <a:t>via image, branding, development, IPs, trademark, copyright, trade secret laws, patents and licensing: the overall control of knowledge.  </a:t>
            </a:r>
            <a:endParaRPr lang="en-GB" dirty="0">
              <a:cs typeface="Calibri"/>
            </a:endParaRPr>
          </a:p>
          <a:p>
            <a:r>
              <a:rPr lang="en-US" dirty="0">
                <a:cs typeface="Calibri"/>
              </a:rPr>
              <a:t>FB creates value through </a:t>
            </a:r>
            <a:r>
              <a:rPr lang="en-US" b="1" dirty="0">
                <a:solidFill>
                  <a:srgbClr val="FF0000"/>
                </a:solidFill>
                <a:cs typeface="Calibri"/>
              </a:rPr>
              <a:t>proprietary rights </a:t>
            </a:r>
            <a:r>
              <a:rPr lang="en-US" dirty="0">
                <a:cs typeface="Calibri"/>
              </a:rPr>
              <a:t>(Bohm and Land 2012; Harvey 2005; Ekman 2012; Perelman 1998) which along with the above comes from access to and rights over to your data </a:t>
            </a:r>
            <a:r>
              <a:rPr lang="mr-IN" dirty="0">
                <a:cs typeface="Calibri"/>
              </a:rPr>
              <a:t>–</a:t>
            </a:r>
            <a:r>
              <a:rPr lang="en-US" dirty="0">
                <a:cs typeface="Calibri"/>
              </a:rPr>
              <a:t> </a:t>
            </a:r>
            <a:r>
              <a:rPr lang="en-US" dirty="0">
                <a:solidFill>
                  <a:schemeClr val="accent6">
                    <a:lumMod val="75000"/>
                  </a:schemeClr>
                </a:solidFill>
                <a:cs typeface="Calibri"/>
              </a:rPr>
              <a:t>your agree to the right for FB to use your data </a:t>
            </a:r>
            <a:endParaRPr lang="en-GB" dirty="0">
              <a:solidFill>
                <a:schemeClr val="accent6">
                  <a:lumMod val="75000"/>
                </a:schemeClr>
              </a:solidFill>
              <a:cs typeface="Calibri"/>
            </a:endParaRPr>
          </a:p>
          <a:p>
            <a:r>
              <a:rPr lang="en-US" dirty="0">
                <a:cs typeface="Calibri"/>
              </a:rPr>
              <a:t>Facebook creates monopoly making a ubiquitous and unavoidable </a:t>
            </a:r>
            <a:r>
              <a:rPr lang="en-US" b="1" dirty="0">
                <a:solidFill>
                  <a:srgbClr val="FF0000"/>
                </a:solidFill>
                <a:cs typeface="Calibri"/>
              </a:rPr>
              <a:t>utility </a:t>
            </a:r>
            <a:r>
              <a:rPr lang="mr-IN" b="1" dirty="0">
                <a:solidFill>
                  <a:srgbClr val="FF0000"/>
                </a:solidFill>
                <a:cs typeface="Calibri"/>
              </a:rPr>
              <a:t>–</a:t>
            </a:r>
            <a:r>
              <a:rPr lang="en-US" b="1" dirty="0">
                <a:solidFill>
                  <a:srgbClr val="FF0000"/>
                </a:solidFill>
                <a:cs typeface="Calibri"/>
              </a:rPr>
              <a:t> </a:t>
            </a:r>
            <a:r>
              <a:rPr lang="en-US" b="1" dirty="0">
                <a:solidFill>
                  <a:schemeClr val="accent1">
                    <a:lumMod val="75000"/>
                  </a:schemeClr>
                </a:solidFill>
                <a:cs typeface="Calibri"/>
              </a:rPr>
              <a:t>operates in a similar way to electricity </a:t>
            </a:r>
            <a:r>
              <a:rPr lang="mr-IN" b="1" dirty="0">
                <a:solidFill>
                  <a:schemeClr val="accent1">
                    <a:lumMod val="75000"/>
                  </a:schemeClr>
                </a:solidFill>
                <a:cs typeface="Calibri"/>
              </a:rPr>
              <a:t>–</a:t>
            </a:r>
            <a:r>
              <a:rPr lang="en-US" b="1" dirty="0">
                <a:solidFill>
                  <a:schemeClr val="accent1">
                    <a:lumMod val="75000"/>
                  </a:schemeClr>
                </a:solidFill>
                <a:cs typeface="Calibri"/>
              </a:rPr>
              <a:t> necessary for network connection (eg spotify needs the Facebook platform to operate </a:t>
            </a:r>
            <a:r>
              <a:rPr lang="mr-IN" b="1" dirty="0">
                <a:solidFill>
                  <a:schemeClr val="accent1">
                    <a:lumMod val="75000"/>
                  </a:schemeClr>
                </a:solidFill>
                <a:cs typeface="Calibri"/>
              </a:rPr>
              <a:t>–</a:t>
            </a:r>
            <a:r>
              <a:rPr lang="en-US" b="1" dirty="0">
                <a:solidFill>
                  <a:schemeClr val="accent1">
                    <a:lumMod val="75000"/>
                  </a:schemeClr>
                </a:solidFill>
                <a:cs typeface="Calibri"/>
              </a:rPr>
              <a:t> only known when FB crashed and nobody could use Spotify)</a:t>
            </a:r>
            <a:r>
              <a:rPr lang="en-US" dirty="0">
                <a:cs typeface="Calibri"/>
              </a:rPr>
              <a:t>.</a:t>
            </a:r>
          </a:p>
          <a:p>
            <a:endParaRPr lang="en-US" dirty="0"/>
          </a:p>
        </p:txBody>
      </p:sp>
    </p:spTree>
    <p:extLst>
      <p:ext uri="{BB962C8B-B14F-4D97-AF65-F5344CB8AC3E}">
        <p14:creationId xmlns:p14="http://schemas.microsoft.com/office/powerpoint/2010/main" val="261096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business says about its advertiser auctions</a:t>
            </a:r>
          </a:p>
        </p:txBody>
      </p:sp>
      <p:sp>
        <p:nvSpPr>
          <p:cNvPr id="3" name="Content Placeholder 2"/>
          <p:cNvSpPr>
            <a:spLocks noGrp="1"/>
          </p:cNvSpPr>
          <p:nvPr>
            <p:ph idx="1"/>
          </p:nvPr>
        </p:nvSpPr>
        <p:spPr/>
        <p:txBody>
          <a:bodyPr>
            <a:normAutofit fontScale="77500" lnSpcReduction="20000"/>
          </a:bodyPr>
          <a:lstStyle/>
          <a:p>
            <a:r>
              <a:rPr lang="en-US" dirty="0"/>
              <a:t>“Advertising on Facebook makes it easy to find the right people to capture their attention”</a:t>
            </a:r>
          </a:p>
          <a:p>
            <a:r>
              <a:rPr lang="en-US" dirty="0"/>
              <a:t>The advert auction determines which adverts should be shown to which people. Using information that you provide in the advert creation process, the auction shows your advert to the people (algorithmically matched) who are most likely to be interested in it </a:t>
            </a:r>
          </a:p>
          <a:p>
            <a:r>
              <a:rPr lang="en-US" dirty="0"/>
              <a:t>When showing ads, we try to balance two things:</a:t>
            </a:r>
          </a:p>
          <a:p>
            <a:r>
              <a:rPr lang="en-US" dirty="0"/>
              <a:t>Creating value for advertisers by helping them reach and get results from people in their target audiences </a:t>
            </a:r>
          </a:p>
          <a:p>
            <a:r>
              <a:rPr lang="en-US" dirty="0"/>
              <a:t>Providing positive, relevant experiences for people using the Facebook </a:t>
            </a:r>
            <a:r>
              <a:rPr lang="en-US" dirty="0">
                <a:hlinkClick r:id="rId2"/>
              </a:rPr>
              <a:t>family of apps and services</a:t>
            </a:r>
            <a:endParaRPr lang="en-US" dirty="0"/>
          </a:p>
          <a:p>
            <a:r>
              <a:rPr lang="en-US" dirty="0"/>
              <a:t>“</a:t>
            </a:r>
            <a:r>
              <a:rPr lang="en-US" dirty="0">
                <a:solidFill>
                  <a:srgbClr val="FF6600"/>
                </a:solidFill>
              </a:rPr>
              <a:t>Our goal is to match the right ad to the right person at the right time”. </a:t>
            </a:r>
          </a:p>
          <a:p>
            <a:r>
              <a:rPr lang="en-US" dirty="0"/>
              <a:t>It is selling access to your “eyeballs” and charges according to how valuable your eyeballs are! (eg do you have the purchasing power, are you likely to buy, what else have you bought recently, what are your spending patterns, how much debt, etc.</a:t>
            </a:r>
            <a:r>
              <a:rPr lang="mr-IN" dirty="0"/>
              <a:t>…</a:t>
            </a:r>
            <a:r>
              <a:rPr lang="en-GB" dirty="0"/>
              <a:t>)</a:t>
            </a:r>
            <a:endParaRPr lang="en-US" dirty="0"/>
          </a:p>
        </p:txBody>
      </p:sp>
    </p:spTree>
    <p:extLst>
      <p:ext uri="{BB962C8B-B14F-4D97-AF65-F5344CB8AC3E}">
        <p14:creationId xmlns:p14="http://schemas.microsoft.com/office/powerpoint/2010/main" val="497338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ubicon mode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912" y="970513"/>
            <a:ext cx="6868090" cy="5444165"/>
          </a:xfrm>
          <a:prstGeom prst="rect">
            <a:avLst/>
          </a:prstGeom>
        </p:spPr>
      </p:pic>
      <p:sp>
        <p:nvSpPr>
          <p:cNvPr id="5" name="TextBox 4"/>
          <p:cNvSpPr txBox="1"/>
          <p:nvPr/>
        </p:nvSpPr>
        <p:spPr>
          <a:xfrm>
            <a:off x="8737600" y="165101"/>
            <a:ext cx="3048000" cy="7017306"/>
          </a:xfrm>
          <a:prstGeom prst="rect">
            <a:avLst/>
          </a:prstGeom>
          <a:noFill/>
        </p:spPr>
        <p:txBody>
          <a:bodyPr wrap="square" rtlCol="0">
            <a:spAutoFit/>
          </a:bodyPr>
          <a:lstStyle/>
          <a:p>
            <a:r>
              <a:rPr lang="en-US" dirty="0"/>
              <a:t>The Rubicon project . Established 2007, went public in 2014.</a:t>
            </a:r>
          </a:p>
          <a:p>
            <a:endParaRPr lang="en-GB" dirty="0"/>
          </a:p>
          <a:p>
            <a:r>
              <a:rPr lang="en-US" dirty="0"/>
              <a:t>Now controls </a:t>
            </a:r>
            <a:endParaRPr lang="en-GB" dirty="0"/>
          </a:p>
          <a:p>
            <a:r>
              <a:rPr lang="en-US" dirty="0"/>
              <a:t>More than 50,000 algorithms</a:t>
            </a:r>
          </a:p>
          <a:p>
            <a:endParaRPr lang="en-GB" dirty="0"/>
          </a:p>
          <a:p>
            <a:r>
              <a:rPr lang="en-US" dirty="0"/>
              <a:t>75 billion transactions per day</a:t>
            </a:r>
            <a:endParaRPr lang="en-GB" dirty="0"/>
          </a:p>
          <a:p>
            <a:r>
              <a:rPr lang="en-US" dirty="0"/>
              <a:t>6x the trade daily of NASDEQ</a:t>
            </a:r>
            <a:endParaRPr lang="en-GB" dirty="0"/>
          </a:p>
          <a:p>
            <a:endParaRPr lang="en-GB" dirty="0"/>
          </a:p>
          <a:p>
            <a:r>
              <a:rPr lang="en-US" dirty="0"/>
              <a:t>14 global offices</a:t>
            </a:r>
            <a:endParaRPr lang="en-GB" dirty="0"/>
          </a:p>
          <a:p>
            <a:endParaRPr lang="en-US" dirty="0"/>
          </a:p>
          <a:p>
            <a:r>
              <a:rPr lang="en-US" dirty="0"/>
              <a:t>Tracks with API’s, cookies, web-beacons, Chango a keyword tracker</a:t>
            </a:r>
          </a:p>
          <a:p>
            <a:endParaRPr lang="en-US" dirty="0"/>
          </a:p>
          <a:p>
            <a:r>
              <a:rPr lang="en-US" dirty="0"/>
              <a:t>Known as “programmatic advertising/marketing”</a:t>
            </a:r>
          </a:p>
          <a:p>
            <a:endParaRPr lang="en-US" dirty="0"/>
          </a:p>
          <a:p>
            <a:r>
              <a:rPr lang="en-US" dirty="0"/>
              <a:t>Restructuring the advertising industry as demands for “creatives” diminished by the speed and power of algorithmic auctions</a:t>
            </a:r>
            <a:endParaRPr lang="en-GB" dirty="0"/>
          </a:p>
          <a:p>
            <a:endParaRPr lang="en-US" dirty="0"/>
          </a:p>
        </p:txBody>
      </p:sp>
      <p:sp>
        <p:nvSpPr>
          <p:cNvPr id="2" name="TextBox 1"/>
          <p:cNvSpPr txBox="1"/>
          <p:nvPr/>
        </p:nvSpPr>
        <p:spPr>
          <a:xfrm>
            <a:off x="179713" y="0"/>
            <a:ext cx="6130865" cy="646331"/>
          </a:xfrm>
          <a:prstGeom prst="rect">
            <a:avLst/>
          </a:prstGeom>
          <a:noFill/>
        </p:spPr>
        <p:txBody>
          <a:bodyPr wrap="square" rtlCol="0">
            <a:spAutoFit/>
          </a:bodyPr>
          <a:lstStyle/>
          <a:p>
            <a:r>
              <a:rPr lang="en-US" dirty="0"/>
              <a:t>We found they also sell access to other data auctioneers to </a:t>
            </a:r>
          </a:p>
          <a:p>
            <a:r>
              <a:rPr lang="en-US" dirty="0"/>
              <a:t>trade your data eg: </a:t>
            </a:r>
          </a:p>
        </p:txBody>
      </p:sp>
      <p:sp>
        <p:nvSpPr>
          <p:cNvPr id="3" name="TextBox 2"/>
          <p:cNvSpPr txBox="1"/>
          <p:nvPr/>
        </p:nvSpPr>
        <p:spPr>
          <a:xfrm>
            <a:off x="0" y="6414679"/>
            <a:ext cx="7284349" cy="369332"/>
          </a:xfrm>
          <a:prstGeom prst="rect">
            <a:avLst/>
          </a:prstGeom>
          <a:noFill/>
        </p:spPr>
        <p:txBody>
          <a:bodyPr wrap="square" rtlCol="0">
            <a:spAutoFit/>
          </a:bodyPr>
          <a:lstStyle/>
          <a:p>
            <a:r>
              <a:rPr lang="en-US" dirty="0"/>
              <a:t>All checking your browser use via machine learning algorithms</a:t>
            </a:r>
          </a:p>
        </p:txBody>
      </p:sp>
    </p:spTree>
    <p:extLst>
      <p:ext uri="{BB962C8B-B14F-4D97-AF65-F5344CB8AC3E}">
        <p14:creationId xmlns:p14="http://schemas.microsoft.com/office/powerpoint/2010/main" val="3190469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98500"/>
          </a:xfrm>
        </p:spPr>
        <p:txBody>
          <a:bodyPr>
            <a:normAutofit fontScale="90000"/>
          </a:bodyPr>
          <a:lstStyle/>
          <a:p>
            <a:r>
              <a:rPr lang="en-US" sz="2400" dirty="0"/>
              <a:t>We also found data brokers extracting data from the FB platform: FB also buys data from data brokers to enhance the profiles it develops</a:t>
            </a:r>
          </a:p>
        </p:txBody>
      </p:sp>
      <p:sp>
        <p:nvSpPr>
          <p:cNvPr id="3" name="Content Placeholder 2"/>
          <p:cNvSpPr>
            <a:spLocks noGrp="1"/>
          </p:cNvSpPr>
          <p:nvPr>
            <p:ph idx="1"/>
          </p:nvPr>
        </p:nvSpPr>
        <p:spPr>
          <a:xfrm>
            <a:off x="400498" y="768350"/>
            <a:ext cx="9093200" cy="6159500"/>
          </a:xfrm>
        </p:spPr>
        <p:txBody>
          <a:bodyPr>
            <a:normAutofit fontScale="70000" lnSpcReduction="20000"/>
          </a:bodyPr>
          <a:lstStyle/>
          <a:p>
            <a:r>
              <a:rPr lang="en-US" dirty="0"/>
              <a:t>We had 1,968 examples of Acxiom, 23 from Experian. In 2015 Acxiom brags that it has, on average, 1,500 pieces of information on more than 200 million Americans</a:t>
            </a:r>
            <a:r>
              <a:rPr lang="en-GB" dirty="0"/>
              <a:t>.</a:t>
            </a:r>
          </a:p>
          <a:p>
            <a:r>
              <a:rPr lang="en-US" dirty="0"/>
              <a:t>Oracle collects 3 billion profiles from 15 million websites and 700 million social messages daily. One of its specialties is the tracking of TV viewing habits. </a:t>
            </a:r>
          </a:p>
          <a:p>
            <a:r>
              <a:rPr lang="en-US" b="1" dirty="0"/>
              <a:t>Competition between is intense</a:t>
            </a:r>
            <a:endParaRPr lang="en-GB" b="1" dirty="0"/>
          </a:p>
          <a:p>
            <a:r>
              <a:rPr lang="en-GB" dirty="0"/>
              <a:t>All based on real-time scoring when all signals you send (eg web browsing, detected through tracking) is sold as a “hit”(match) or packaged to develop a profile of your “worth”</a:t>
            </a:r>
            <a:endParaRPr lang="en-US" dirty="0"/>
          </a:p>
          <a:p>
            <a:r>
              <a:rPr lang="en-GB" dirty="0"/>
              <a:t>There is a great deal of competition by stealth to collect information on how best to profile you. </a:t>
            </a:r>
            <a:r>
              <a:rPr lang="en-GB" dirty="0">
                <a:solidFill>
                  <a:schemeClr val="accent5">
                    <a:lumMod val="75000"/>
                  </a:schemeClr>
                </a:solidFill>
              </a:rPr>
              <a:t>Remember this comes from a range of sources: government data (eg social security, national insurance, NHS Google sifted in UK, criminal stats, all purchases, credit cards, ATMs, all browser use, owning a cat! plus geo-demographic, everywhere you go, when you look at digital adverts on the street.</a:t>
            </a:r>
            <a:r>
              <a:rPr lang="en-GB" dirty="0"/>
              <a:t> </a:t>
            </a:r>
          </a:p>
          <a:p>
            <a:r>
              <a:rPr lang="en-GB" dirty="0"/>
              <a:t>Everyday life has been colonised by data extractors and traders, all in the interests of advertising/directing consumption. </a:t>
            </a:r>
          </a:p>
          <a:p>
            <a:r>
              <a:rPr lang="en-US" dirty="0"/>
              <a:t>US </a:t>
            </a:r>
            <a:r>
              <a:rPr lang="en-GB" dirty="0"/>
              <a:t>Federal Trades Commission reported (2014</a:t>
            </a:r>
            <a:r>
              <a:rPr lang="en-GB" dirty="0">
                <a:solidFill>
                  <a:srgbClr val="FF0000"/>
                </a:solidFill>
              </a:rPr>
              <a:t>) it is impossible to find out how you are being packaged and sold. You can’t even find out how these data brokers collected all the data they have on you</a:t>
            </a:r>
            <a:r>
              <a:rPr lang="en-GB" dirty="0"/>
              <a:t>. You may never know. </a:t>
            </a:r>
          </a:p>
          <a:p>
            <a:r>
              <a:rPr lang="en-GB" dirty="0"/>
              <a:t>Or you may find out when you realise something has gone badly wrong (50% inaccuracy: World Privacy Forum Report 2014). </a:t>
            </a:r>
            <a:r>
              <a:rPr lang="en-US" dirty="0"/>
              <a:t>Experian’s credit arm had 15 million customers’ information, including social security numbers, breached in 2015.</a:t>
            </a:r>
          </a:p>
          <a:p>
            <a:r>
              <a:rPr lang="en-GB" dirty="0">
                <a:solidFill>
                  <a:srgbClr val="3366FF"/>
                </a:solidFill>
              </a:rPr>
              <a:t>Beyond regulation.</a:t>
            </a:r>
          </a:p>
          <a:p>
            <a:endParaRPr lang="en-GB" dirty="0"/>
          </a:p>
        </p:txBody>
      </p:sp>
      <p:pic>
        <p:nvPicPr>
          <p:cNvPr id="4" name="Picture 3" descr="Christl Spierkerman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467" y="3848100"/>
            <a:ext cx="2912533" cy="2819400"/>
          </a:xfrm>
          <a:prstGeom prst="rect">
            <a:avLst/>
          </a:prstGeom>
        </p:spPr>
      </p:pic>
      <p:sp>
        <p:nvSpPr>
          <p:cNvPr id="5" name="TextBox 4"/>
          <p:cNvSpPr txBox="1"/>
          <p:nvPr/>
        </p:nvSpPr>
        <p:spPr>
          <a:xfrm rot="12860792" flipV="1">
            <a:off x="9279468" y="1218763"/>
            <a:ext cx="2650940" cy="1200329"/>
          </a:xfrm>
          <a:prstGeom prst="rect">
            <a:avLst/>
          </a:prstGeom>
          <a:noFill/>
        </p:spPr>
        <p:txBody>
          <a:bodyPr wrap="square" rtlCol="0">
            <a:spAutoFit/>
          </a:bodyPr>
          <a:lstStyle/>
          <a:p>
            <a:r>
              <a:rPr lang="en-US" dirty="0"/>
              <a:t>See report by </a:t>
            </a:r>
            <a:r>
              <a:rPr lang="en-GB" dirty="0"/>
              <a:t>Wolfie Christl and Sarah Spiekermann (2016) </a:t>
            </a:r>
            <a:endParaRPr lang="en-US" dirty="0"/>
          </a:p>
          <a:p>
            <a:endParaRPr lang="en-US" dirty="0"/>
          </a:p>
        </p:txBody>
      </p:sp>
    </p:spTree>
    <p:extLst>
      <p:ext uri="{BB962C8B-B14F-4D97-AF65-F5344CB8AC3E}">
        <p14:creationId xmlns:p14="http://schemas.microsoft.com/office/powerpoint/2010/main" val="79648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D00993B-5F3B-DC41-B422-9B817B6F4413}"/>
              </a:ext>
            </a:extLst>
          </p:cNvPr>
          <p:cNvPicPr>
            <a:picLocks noChangeAspect="1"/>
          </p:cNvPicPr>
          <p:nvPr/>
        </p:nvPicPr>
        <p:blipFill>
          <a:blip r:embed="rId2"/>
          <a:stretch>
            <a:fillRect/>
          </a:stretch>
        </p:blipFill>
        <p:spPr>
          <a:xfrm>
            <a:off x="444843" y="246407"/>
            <a:ext cx="11318789" cy="6355935"/>
          </a:xfrm>
          <a:prstGeom prst="rect">
            <a:avLst/>
          </a:prstGeom>
        </p:spPr>
      </p:pic>
    </p:spTree>
    <p:extLst>
      <p:ext uri="{BB962C8B-B14F-4D97-AF65-F5344CB8AC3E}">
        <p14:creationId xmlns:p14="http://schemas.microsoft.com/office/powerpoint/2010/main" val="732861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005669-DCDC-D643-BA3F-EB1448B71A3E}"/>
              </a:ext>
            </a:extLst>
          </p:cNvPr>
          <p:cNvPicPr>
            <a:picLocks noChangeAspect="1"/>
          </p:cNvPicPr>
          <p:nvPr/>
        </p:nvPicPr>
        <p:blipFill>
          <a:blip r:embed="rId3"/>
          <a:stretch>
            <a:fillRect/>
          </a:stretch>
        </p:blipFill>
        <p:spPr>
          <a:xfrm>
            <a:off x="106311" y="0"/>
            <a:ext cx="11979377" cy="6858000"/>
          </a:xfrm>
          <a:prstGeom prst="rect">
            <a:avLst/>
          </a:prstGeom>
        </p:spPr>
      </p:pic>
    </p:spTree>
    <p:extLst>
      <p:ext uri="{BB962C8B-B14F-4D97-AF65-F5344CB8AC3E}">
        <p14:creationId xmlns:p14="http://schemas.microsoft.com/office/powerpoint/2010/main" val="270111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529300"/>
          </a:xfrm>
        </p:spPr>
        <p:txBody>
          <a:bodyPr>
            <a:normAutofit fontScale="90000"/>
          </a:bodyPr>
          <a:lstStyle/>
          <a:p>
            <a:r>
              <a:rPr lang="en-US" dirty="0"/>
              <a:t>Data brokers plus Facebook </a:t>
            </a:r>
            <a:r>
              <a:rPr lang="mr-IN" dirty="0"/>
              <a:t>–</a:t>
            </a:r>
            <a:r>
              <a:rPr lang="en-US" dirty="0"/>
              <a:t> trading between </a:t>
            </a:r>
          </a:p>
        </p:txBody>
      </p:sp>
      <p:sp>
        <p:nvSpPr>
          <p:cNvPr id="5" name="Content Placeholder 4"/>
          <p:cNvSpPr>
            <a:spLocks noGrp="1"/>
          </p:cNvSpPr>
          <p:nvPr>
            <p:ph idx="1"/>
          </p:nvPr>
        </p:nvSpPr>
        <p:spPr>
          <a:xfrm>
            <a:off x="838200" y="1006460"/>
            <a:ext cx="10515600" cy="5851540"/>
          </a:xfrm>
        </p:spPr>
        <p:txBody>
          <a:bodyPr>
            <a:normAutofit/>
          </a:bodyPr>
          <a:lstStyle/>
          <a:p>
            <a:r>
              <a:rPr lang="en-GB" dirty="0"/>
              <a:t>FB has “</a:t>
            </a:r>
            <a:r>
              <a:rPr lang="en-GB" dirty="0">
                <a:solidFill>
                  <a:srgbClr val="FF0000"/>
                </a:solidFill>
              </a:rPr>
              <a:t>social data</a:t>
            </a:r>
            <a:r>
              <a:rPr lang="en-GB" dirty="0"/>
              <a:t>” eg speech patterns, head movement, face recognition, friendship networks, rating of influence, affective responses, which gives them an advantage in profiling. </a:t>
            </a:r>
            <a:r>
              <a:rPr lang="en-GB" dirty="0">
                <a:solidFill>
                  <a:srgbClr val="FF0000"/>
                </a:solidFill>
              </a:rPr>
              <a:t>But only IF  </a:t>
            </a:r>
            <a:r>
              <a:rPr lang="en-GB" dirty="0"/>
              <a:t>combined with all the other demographic data eg from Experian (traditional DBs) GPS, health, welfare, consumption data, some which it buys off other data brokers to extend and build a person’s profile. </a:t>
            </a:r>
          </a:p>
          <a:p>
            <a:r>
              <a:rPr lang="en-GB" dirty="0"/>
              <a:t>All data controlled through intellectual property rights. </a:t>
            </a:r>
          </a:p>
          <a:p>
            <a:r>
              <a:rPr lang="en-GB" dirty="0"/>
              <a:t>Facebook since (Jan 2018) </a:t>
            </a:r>
            <a:r>
              <a:rPr lang="en-GB" dirty="0">
                <a:solidFill>
                  <a:schemeClr val="accent6">
                    <a:lumMod val="50000"/>
                  </a:schemeClr>
                </a:solidFill>
              </a:rPr>
              <a:t>has access to all financial data </a:t>
            </a:r>
            <a:r>
              <a:rPr lang="en-GB" dirty="0"/>
              <a:t>in Europe: as a result of a European Directive PSD2 “open banking”, it will be able to access the API’s of traditional banks and experiment with that data without regulation (as long as you have signed away your rights via permissions).</a:t>
            </a:r>
          </a:p>
          <a:p>
            <a:r>
              <a:rPr lang="en-US" dirty="0"/>
              <a:t>FB operates </a:t>
            </a:r>
            <a:r>
              <a:rPr lang="en-US" dirty="0">
                <a:solidFill>
                  <a:srgbClr val="A17C36"/>
                </a:solidFill>
              </a:rPr>
              <a:t>as a metadata economic ecosystem (all data flows through eg other platforms like Spotify) </a:t>
            </a:r>
            <a:r>
              <a:rPr lang="en-US" dirty="0">
                <a:hlinkClick r:id="rId2" action="ppaction://hlinkfile" tooltip="Haynes, 2014 #3573"/>
              </a:rPr>
              <a:t>Haynes and Nguyen 2014</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827214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546DC-5655-0A4E-8421-5CBDAC89673A}"/>
              </a:ext>
            </a:extLst>
          </p:cNvPr>
          <p:cNvSpPr>
            <a:spLocks noGrp="1"/>
          </p:cNvSpPr>
          <p:nvPr>
            <p:ph type="title"/>
          </p:nvPr>
        </p:nvSpPr>
        <p:spPr/>
        <p:txBody>
          <a:bodyPr/>
          <a:lstStyle/>
          <a:p>
            <a:r>
              <a:rPr lang="en-US" dirty="0"/>
              <a:t>Utilities and Octopuses: Amazon Web Services</a:t>
            </a:r>
          </a:p>
        </p:txBody>
      </p:sp>
      <p:sp>
        <p:nvSpPr>
          <p:cNvPr id="3" name="Content Placeholder 2">
            <a:extLst>
              <a:ext uri="{FF2B5EF4-FFF2-40B4-BE49-F238E27FC236}">
                <a16:creationId xmlns:a16="http://schemas.microsoft.com/office/drawing/2014/main" xmlns="" id="{9834ADBB-6F3E-C44A-9F36-F8FD94818576}"/>
              </a:ext>
            </a:extLst>
          </p:cNvPr>
          <p:cNvSpPr>
            <a:spLocks noGrp="1"/>
          </p:cNvSpPr>
          <p:nvPr>
            <p:ph idx="1"/>
          </p:nvPr>
        </p:nvSpPr>
        <p:spPr>
          <a:xfrm>
            <a:off x="838200" y="1825625"/>
            <a:ext cx="10515600" cy="1710055"/>
          </a:xfrm>
        </p:spPr>
        <p:txBody>
          <a:bodyPr/>
          <a:lstStyle/>
          <a:p>
            <a:pPr marL="0" indent="0">
              <a:buNone/>
            </a:pPr>
            <a:r>
              <a:rPr lang="en-US" dirty="0"/>
              <a:t>“Let’s give them credit. The book guys got computer science, they figured out the analytics and they built something significant”</a:t>
            </a:r>
          </a:p>
          <a:p>
            <a:pPr marL="0" indent="0" algn="r">
              <a:buNone/>
            </a:pPr>
            <a:r>
              <a:rPr lang="en-US" i="1" dirty="0"/>
              <a:t>Eric Schmidt, CEO, Google</a:t>
            </a:r>
          </a:p>
          <a:p>
            <a:pPr marL="0" indent="0" algn="r">
              <a:buNone/>
            </a:pPr>
            <a:endParaRPr lang="en-US" dirty="0"/>
          </a:p>
          <a:p>
            <a:pPr marL="0" indent="0" algn="r">
              <a:buNone/>
            </a:pPr>
            <a:endParaRPr lang="en-US" dirty="0"/>
          </a:p>
          <a:p>
            <a:pPr marL="0" indent="0">
              <a:buNone/>
            </a:pPr>
            <a:endParaRPr lang="en-US" dirty="0"/>
          </a:p>
        </p:txBody>
      </p:sp>
      <p:pic>
        <p:nvPicPr>
          <p:cNvPr id="11" name="Picture 10">
            <a:extLst>
              <a:ext uri="{FF2B5EF4-FFF2-40B4-BE49-F238E27FC236}">
                <a16:creationId xmlns:a16="http://schemas.microsoft.com/office/drawing/2014/main" xmlns="" id="{CAAFD606-5B82-4A42-8B55-9927A71C2E0E}"/>
              </a:ext>
            </a:extLst>
          </p:cNvPr>
          <p:cNvPicPr>
            <a:picLocks noChangeAspect="1"/>
          </p:cNvPicPr>
          <p:nvPr/>
        </p:nvPicPr>
        <p:blipFill>
          <a:blip r:embed="rId3"/>
          <a:stretch>
            <a:fillRect/>
          </a:stretch>
        </p:blipFill>
        <p:spPr>
          <a:xfrm>
            <a:off x="398780" y="3317423"/>
            <a:ext cx="5143500" cy="3111500"/>
          </a:xfrm>
          <a:prstGeom prst="rect">
            <a:avLst/>
          </a:prstGeom>
        </p:spPr>
      </p:pic>
      <p:pic>
        <p:nvPicPr>
          <p:cNvPr id="13" name="Picture 12">
            <a:extLst>
              <a:ext uri="{FF2B5EF4-FFF2-40B4-BE49-F238E27FC236}">
                <a16:creationId xmlns:a16="http://schemas.microsoft.com/office/drawing/2014/main" xmlns="" id="{9551F258-CA00-AB4A-AA2A-A5C4DC099C86}"/>
              </a:ext>
            </a:extLst>
          </p:cNvPr>
          <p:cNvPicPr>
            <a:picLocks noChangeAspect="1"/>
          </p:cNvPicPr>
          <p:nvPr/>
        </p:nvPicPr>
        <p:blipFill>
          <a:blip r:embed="rId4"/>
          <a:stretch>
            <a:fillRect/>
          </a:stretch>
        </p:blipFill>
        <p:spPr>
          <a:xfrm>
            <a:off x="5920740" y="3352616"/>
            <a:ext cx="5948147" cy="3076307"/>
          </a:xfrm>
          <a:prstGeom prst="rect">
            <a:avLst/>
          </a:prstGeom>
        </p:spPr>
      </p:pic>
    </p:spTree>
    <p:extLst>
      <p:ext uri="{BB962C8B-B14F-4D97-AF65-F5344CB8AC3E}">
        <p14:creationId xmlns:p14="http://schemas.microsoft.com/office/powerpoint/2010/main" val="2806674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s.thestreet.com/files/tsc/v2008/photos/contrib/uploads/7011212c-10f6-11e8-b8cf-0b1d9dd74c16.png">
            <a:extLst>
              <a:ext uri="{FF2B5EF4-FFF2-40B4-BE49-F238E27FC236}">
                <a16:creationId xmlns:a16="http://schemas.microsoft.com/office/drawing/2014/main" xmlns="" id="{9A22ED2C-7CE4-6B46-9A6A-05F3638ED2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520" y="106680"/>
            <a:ext cx="6690360" cy="6583680"/>
          </a:xfrm>
          <a:prstGeom prst="rect">
            <a:avLst/>
          </a:prstGeom>
          <a:noFill/>
          <a:ln>
            <a:noFill/>
          </a:ln>
        </p:spPr>
      </p:pic>
      <p:graphicFrame>
        <p:nvGraphicFramePr>
          <p:cNvPr id="6" name="Table 5">
            <a:extLst>
              <a:ext uri="{FF2B5EF4-FFF2-40B4-BE49-F238E27FC236}">
                <a16:creationId xmlns:a16="http://schemas.microsoft.com/office/drawing/2014/main" xmlns="" id="{2A03D2DA-980A-754F-9BD2-D80C31D6E68F}"/>
              </a:ext>
            </a:extLst>
          </p:cNvPr>
          <p:cNvGraphicFramePr>
            <a:graphicFrameLocks noGrp="1"/>
          </p:cNvGraphicFramePr>
          <p:nvPr>
            <p:extLst>
              <p:ext uri="{D42A27DB-BD31-4B8C-83A1-F6EECF244321}">
                <p14:modId xmlns:p14="http://schemas.microsoft.com/office/powerpoint/2010/main" val="860819638"/>
              </p:ext>
            </p:extLst>
          </p:nvPr>
        </p:nvGraphicFramePr>
        <p:xfrm>
          <a:off x="213360" y="228600"/>
          <a:ext cx="4820920" cy="6384138"/>
        </p:xfrm>
        <a:graphic>
          <a:graphicData uri="http://schemas.openxmlformats.org/drawingml/2006/table">
            <a:tbl>
              <a:tblPr firstRow="1" firstCol="1" bandRow="1">
                <a:tableStyleId>{5C22544A-7EE6-4342-B048-85BDC9FD1C3A}</a:tableStyleId>
              </a:tblPr>
              <a:tblGrid>
                <a:gridCol w="1594014">
                  <a:extLst>
                    <a:ext uri="{9D8B030D-6E8A-4147-A177-3AD203B41FA5}">
                      <a16:colId xmlns:a16="http://schemas.microsoft.com/office/drawing/2014/main" xmlns="" val="886929104"/>
                    </a:ext>
                  </a:extLst>
                </a:gridCol>
                <a:gridCol w="3226906">
                  <a:extLst>
                    <a:ext uri="{9D8B030D-6E8A-4147-A177-3AD203B41FA5}">
                      <a16:colId xmlns:a16="http://schemas.microsoft.com/office/drawing/2014/main" xmlns="" val="542229152"/>
                    </a:ext>
                  </a:extLst>
                </a:gridCol>
              </a:tblGrid>
              <a:tr h="572644">
                <a:tc>
                  <a:txBody>
                    <a:bodyPr/>
                    <a:lstStyle/>
                    <a:p>
                      <a:pPr>
                        <a:spcAft>
                          <a:spcPts val="0"/>
                        </a:spcAft>
                      </a:pPr>
                      <a:r>
                        <a:rPr lang="en-GB" sz="2400" dirty="0">
                          <a:effectLst/>
                        </a:rPr>
                        <a:t>Retail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US" sz="2400" dirty="0">
                          <a:effectLst/>
                        </a:rPr>
                        <a:t>Amazon.com</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07684456"/>
                  </a:ext>
                </a:extLst>
              </a:tr>
              <a:tr h="591116">
                <a:tc>
                  <a:txBody>
                    <a:bodyPr/>
                    <a:lstStyle/>
                    <a:p>
                      <a:pPr>
                        <a:spcAft>
                          <a:spcPts val="0"/>
                        </a:spcAft>
                      </a:pPr>
                      <a:r>
                        <a:rPr lang="en-GB" sz="2400" dirty="0">
                          <a:effectLst/>
                        </a:rPr>
                        <a:t>Grocery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2400" dirty="0">
                          <a:effectLst/>
                        </a:rPr>
                        <a:t>Amazon Fresh</a:t>
                      </a:r>
                      <a:br>
                        <a:rPr lang="en-GB" sz="2400" dirty="0">
                          <a:effectLst/>
                        </a:rPr>
                      </a:br>
                      <a:r>
                        <a:rPr lang="en-GB" sz="2400" dirty="0">
                          <a:effectLst/>
                        </a:rPr>
                        <a:t>WholeFoods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260283867"/>
                  </a:ext>
                </a:extLst>
              </a:tr>
              <a:tr h="295558">
                <a:tc>
                  <a:txBody>
                    <a:bodyPr/>
                    <a:lstStyle/>
                    <a:p>
                      <a:pPr>
                        <a:spcAft>
                          <a:spcPts val="0"/>
                        </a:spcAft>
                      </a:pPr>
                      <a:r>
                        <a:rPr lang="en-GB" sz="2400" dirty="0">
                          <a:effectLst/>
                        </a:rPr>
                        <a:t>Cloud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2400" dirty="0">
                          <a:effectLst/>
                        </a:rPr>
                        <a:t>Amazon Web Services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9064195"/>
                  </a:ext>
                </a:extLst>
              </a:tr>
              <a:tr h="295558">
                <a:tc>
                  <a:txBody>
                    <a:bodyPr/>
                    <a:lstStyle/>
                    <a:p>
                      <a:pPr>
                        <a:spcAft>
                          <a:spcPts val="0"/>
                        </a:spcAft>
                      </a:pPr>
                      <a:r>
                        <a:rPr lang="en-GB" sz="2400" dirty="0">
                          <a:effectLst/>
                        </a:rPr>
                        <a:t>Media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spcAft>
                          <a:spcPts val="0"/>
                        </a:spcAft>
                      </a:pPr>
                      <a:r>
                        <a:rPr lang="en-GB" sz="2400" dirty="0">
                          <a:effectLst/>
                        </a:rPr>
                        <a:t>Prime Video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952142581"/>
                  </a:ext>
                </a:extLst>
              </a:tr>
              <a:tr h="314031">
                <a:tc>
                  <a:txBody>
                    <a:bodyPr/>
                    <a:lstStyle/>
                    <a:p>
                      <a:pPr>
                        <a:spcAft>
                          <a:spcPts val="0"/>
                        </a:spcAft>
                      </a:pPr>
                      <a:r>
                        <a:rPr lang="en-GB" sz="2400" dirty="0">
                          <a:effectLst/>
                        </a:rPr>
                        <a:t>AI</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spcAft>
                          <a:spcPts val="0"/>
                        </a:spcAft>
                      </a:pPr>
                      <a:r>
                        <a:rPr lang="en-US" sz="2400" dirty="0">
                          <a:effectLst/>
                        </a:rPr>
                        <a:t>Amazon alexa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72479388"/>
                  </a:ext>
                </a:extLst>
              </a:tr>
              <a:tr h="572644">
                <a:tc>
                  <a:txBody>
                    <a:bodyPr/>
                    <a:lstStyle/>
                    <a:p>
                      <a:pPr>
                        <a:spcAft>
                          <a:spcPts val="0"/>
                        </a:spcAft>
                      </a:pPr>
                      <a:r>
                        <a:rPr lang="en-GB" sz="2400" dirty="0">
                          <a:effectLst/>
                        </a:rPr>
                        <a:t>Finance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2400" dirty="0">
                          <a:effectLst/>
                        </a:rPr>
                        <a:t>Amazon Payments</a:t>
                      </a:r>
                      <a:br>
                        <a:rPr lang="en-GB" sz="2400" dirty="0">
                          <a:effectLst/>
                        </a:rPr>
                      </a:br>
                      <a:r>
                        <a:rPr lang="en-GB" sz="2400" dirty="0">
                          <a:effectLst/>
                        </a:rPr>
                        <a:t>Amazon Lending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236701"/>
                  </a:ext>
                </a:extLst>
              </a:tr>
              <a:tr h="572644">
                <a:tc>
                  <a:txBody>
                    <a:bodyPr/>
                    <a:lstStyle/>
                    <a:p>
                      <a:pPr>
                        <a:spcAft>
                          <a:spcPts val="0"/>
                        </a:spcAft>
                      </a:pPr>
                      <a:r>
                        <a:rPr lang="en-GB" sz="2400" dirty="0">
                          <a:effectLst/>
                        </a:rPr>
                        <a:t>Healthcare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2400" dirty="0">
                          <a:effectLst/>
                        </a:rPr>
                        <a:t>Amazon Healthcare?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2245722"/>
                  </a:ext>
                </a:extLst>
              </a:tr>
              <a:tr h="1403901">
                <a:tc>
                  <a:txBody>
                    <a:bodyPr/>
                    <a:lstStyle/>
                    <a:p>
                      <a:pPr>
                        <a:spcAft>
                          <a:spcPts val="0"/>
                        </a:spcAft>
                      </a:pPr>
                      <a:r>
                        <a:rPr lang="en-GB" sz="2400" dirty="0">
                          <a:effectLst/>
                        </a:rPr>
                        <a:t>Transport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2400" dirty="0" smtClean="0">
                          <a:effectLst/>
                        </a:rPr>
                        <a:t>Fulfilment </a:t>
                      </a:r>
                      <a:r>
                        <a:rPr lang="en-GB" sz="2400" dirty="0">
                          <a:effectLst/>
                        </a:rPr>
                        <a:t>by Amazon</a:t>
                      </a:r>
                      <a:br>
                        <a:rPr lang="en-GB" sz="2400" dirty="0">
                          <a:effectLst/>
                        </a:rPr>
                      </a:br>
                      <a:r>
                        <a:rPr lang="en-GB" sz="2400" dirty="0">
                          <a:effectLst/>
                        </a:rPr>
                        <a:t>Shipping with Amazon</a:t>
                      </a:r>
                      <a:br>
                        <a:rPr lang="en-GB" sz="2400" dirty="0">
                          <a:effectLst/>
                        </a:rPr>
                      </a:br>
                      <a:r>
                        <a:rPr lang="en-GB" sz="2400" dirty="0">
                          <a:effectLst/>
                        </a:rPr>
                        <a:t>Amazon Air</a:t>
                      </a:r>
                    </a:p>
                    <a:p>
                      <a:pPr>
                        <a:spcAft>
                          <a:spcPts val="0"/>
                        </a:spcAft>
                      </a:pPr>
                      <a:r>
                        <a:rPr lang="en-GB" sz="2400" dirty="0">
                          <a:effectLst/>
                        </a:rPr>
                        <a:t>Amazon Flex</a:t>
                      </a:r>
                    </a:p>
                    <a:p>
                      <a:pPr>
                        <a:spcAft>
                          <a:spcPts val="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Delivery Service Partners</a:t>
                      </a:r>
                    </a:p>
                  </a:txBody>
                  <a:tcPr marL="68580" marR="68580" marT="0" marB="0" anchor="ctr"/>
                </a:tc>
                <a:extLst>
                  <a:ext uri="{0D108BD9-81ED-4DB2-BD59-A6C34878D82A}">
                    <a16:rowId xmlns:a16="http://schemas.microsoft.com/office/drawing/2014/main" xmlns="" val="2545117924"/>
                  </a:ext>
                </a:extLst>
              </a:tr>
              <a:tr h="849730">
                <a:tc>
                  <a:txBody>
                    <a:bodyPr/>
                    <a:lstStyle/>
                    <a:p>
                      <a:pPr>
                        <a:spcAft>
                          <a:spcPts val="0"/>
                        </a:spcAft>
                      </a:pPr>
                      <a:r>
                        <a:rPr lang="en-GB" sz="2400" dirty="0">
                          <a:effectLst/>
                        </a:rPr>
                        <a:t>Food Delivery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spcAft>
                          <a:spcPts val="0"/>
                        </a:spcAft>
                      </a:pPr>
                      <a:r>
                        <a:rPr lang="en-GB" sz="2400" dirty="0">
                          <a:effectLst/>
                        </a:rPr>
                        <a:t>Amazon Restaurants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998437527"/>
                  </a:ext>
                </a:extLst>
              </a:tr>
            </a:tbl>
          </a:graphicData>
        </a:graphic>
      </p:graphicFrame>
    </p:spTree>
    <p:extLst>
      <p:ext uri="{BB962C8B-B14F-4D97-AF65-F5344CB8AC3E}">
        <p14:creationId xmlns:p14="http://schemas.microsoft.com/office/powerpoint/2010/main" val="72754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for trading…</a:t>
            </a:r>
          </a:p>
        </p:txBody>
      </p:sp>
      <p:sp>
        <p:nvSpPr>
          <p:cNvPr id="3" name="Content Placeholder 2"/>
          <p:cNvSpPr>
            <a:spLocks noGrp="1"/>
          </p:cNvSpPr>
          <p:nvPr>
            <p:ph idx="1"/>
          </p:nvPr>
        </p:nvSpPr>
        <p:spPr>
          <a:xfrm>
            <a:off x="838200" y="1260389"/>
            <a:ext cx="10560030" cy="5375189"/>
          </a:xfrm>
        </p:spPr>
        <p:txBody>
          <a:bodyPr>
            <a:normAutofit fontScale="62500" lnSpcReduction="20000"/>
          </a:bodyPr>
          <a:lstStyle/>
          <a:p>
            <a:r>
              <a:rPr lang="en-US" dirty="0"/>
              <a:t>As you finish this sentence if you have anything open on your laptop the chances are you will have been tracked and traded, especially if you are a high net worth individual with an influential group of friends, often in less than a millisecond (a thousandth of a second 1/1,000), likely over 100 times. In 2016 estimated 60k per day.  Estimated double in trade now, over 50 billion times per day. </a:t>
            </a:r>
          </a:p>
          <a:p>
            <a:r>
              <a:rPr lang="en-US" dirty="0"/>
              <a:t>Uni of Cal study of Alexa (web traffic data analytics) found 5,000 trackers on the top 100 websites. Google is the top tracker. </a:t>
            </a:r>
            <a:r>
              <a:rPr lang="en-GB" dirty="0"/>
              <a:t>Google can track users across nearly 80% of sites through its various third-party domains. </a:t>
            </a:r>
            <a:endParaRPr lang="en-US" dirty="0"/>
          </a:p>
          <a:p>
            <a:r>
              <a:rPr lang="en-US" dirty="0"/>
              <a:t>Machine learning algorithms (which learn through tracking use and predicting future use) search for matches between what can be sold to whom</a:t>
            </a:r>
          </a:p>
          <a:p>
            <a:r>
              <a:rPr lang="en-US" dirty="0"/>
              <a:t>Every time you open a new webpage you are being assessed for trading potential (</a:t>
            </a:r>
            <a:r>
              <a:rPr lang="en-US" dirty="0">
                <a:solidFill>
                  <a:schemeClr val="accent2">
                    <a:lumMod val="75000"/>
                  </a:schemeClr>
                </a:solidFill>
              </a:rPr>
              <a:t>phones more protected than desk/laptops</a:t>
            </a:r>
            <a:r>
              <a:rPr lang="en-US" dirty="0"/>
              <a:t>)</a:t>
            </a:r>
          </a:p>
          <a:p>
            <a:r>
              <a:rPr lang="en-US" dirty="0"/>
              <a:t>Even if you are not high net worth you will have been traded</a:t>
            </a:r>
            <a:r>
              <a:rPr lang="mr-IN" dirty="0"/>
              <a:t>……</a:t>
            </a:r>
            <a:r>
              <a:rPr lang="en-US" dirty="0"/>
              <a:t> in a different arena</a:t>
            </a:r>
            <a:r>
              <a:rPr lang="en-GB" dirty="0"/>
              <a:t>, for different purposes, different </a:t>
            </a:r>
            <a:r>
              <a:rPr lang="en-GB" dirty="0" smtClean="0"/>
              <a:t>products = debt</a:t>
            </a:r>
            <a:endParaRPr lang="en-GB" dirty="0"/>
          </a:p>
          <a:p>
            <a:r>
              <a:rPr lang="en-GB" dirty="0">
                <a:solidFill>
                  <a:srgbClr val="FF0000"/>
                </a:solidFill>
              </a:rPr>
              <a:t>The primary purpose is behavioural advertising (predicting what you will buy) </a:t>
            </a:r>
          </a:p>
          <a:p>
            <a:endParaRPr lang="en-GB" dirty="0">
              <a:solidFill>
                <a:srgbClr val="FF0000"/>
              </a:solidFill>
            </a:endParaRPr>
          </a:p>
          <a:p>
            <a:r>
              <a:rPr lang="en-GB" dirty="0">
                <a:solidFill>
                  <a:srgbClr val="FF0000"/>
                </a:solidFill>
              </a:rPr>
              <a:t>BUT….not just about trading </a:t>
            </a:r>
            <a:r>
              <a:rPr lang="mr-IN" dirty="0">
                <a:solidFill>
                  <a:srgbClr val="FF0000"/>
                </a:solidFill>
              </a:rPr>
              <a:t>…</a:t>
            </a:r>
            <a:r>
              <a:rPr lang="en-GB" dirty="0">
                <a:solidFill>
                  <a:srgbClr val="FF0000"/>
                </a:solidFill>
              </a:rPr>
              <a:t>.tracking is also used for state </a:t>
            </a:r>
            <a:r>
              <a:rPr lang="en-GB" dirty="0" smtClean="0">
                <a:solidFill>
                  <a:srgbClr val="FF0000"/>
                </a:solidFill>
              </a:rPr>
              <a:t>surveillance (market and state entangled)</a:t>
            </a:r>
            <a:endParaRPr lang="en-GB" dirty="0">
              <a:solidFill>
                <a:srgbClr val="FF0000"/>
              </a:solidFill>
            </a:endParaRPr>
          </a:p>
          <a:p>
            <a:endParaRPr lang="en-GB" dirty="0">
              <a:solidFill>
                <a:srgbClr val="FF6600"/>
              </a:solidFill>
            </a:endParaRPr>
          </a:p>
          <a:p>
            <a:r>
              <a:rPr lang="en-GB" dirty="0">
                <a:solidFill>
                  <a:srgbClr val="FF6600"/>
                </a:solidFill>
              </a:rPr>
              <a:t>You can turn your phone off. Turning off the Facebook platform makes no difference. You can’t turn off workplace trackers eg </a:t>
            </a:r>
            <a:r>
              <a:rPr lang="en-GB" dirty="0">
                <a:solidFill>
                  <a:srgbClr val="FF6600"/>
                </a:solidFill>
              </a:rPr>
              <a:t>Saleforce</a:t>
            </a:r>
            <a:r>
              <a:rPr lang="en-GB" dirty="0">
                <a:solidFill>
                  <a:srgbClr val="FF6600"/>
                </a:solidFill>
              </a:rPr>
              <a:t> used by HR companies.</a:t>
            </a:r>
          </a:p>
          <a:p>
            <a:endParaRPr lang="en-GB" dirty="0">
              <a:solidFill>
                <a:srgbClr val="FF6600"/>
              </a:solidFill>
            </a:endParaRPr>
          </a:p>
          <a:p>
            <a:pPr marL="0" indent="0">
              <a:buNone/>
            </a:pPr>
            <a:r>
              <a:rPr lang="en-GB" dirty="0">
                <a:solidFill>
                  <a:srgbClr val="FF6600"/>
                </a:solidFill>
              </a:rPr>
              <a:t>Cookies can “respawn” or “regenerate” if deleted in history</a:t>
            </a:r>
          </a:p>
          <a:p>
            <a:endParaRPr lang="en-US" dirty="0"/>
          </a:p>
        </p:txBody>
      </p:sp>
    </p:spTree>
    <p:extLst>
      <p:ext uri="{BB962C8B-B14F-4D97-AF65-F5344CB8AC3E}">
        <p14:creationId xmlns:p14="http://schemas.microsoft.com/office/powerpoint/2010/main" val="969918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technical infrastructure</a:t>
            </a:r>
          </a:p>
        </p:txBody>
      </p:sp>
      <p:sp>
        <p:nvSpPr>
          <p:cNvPr id="3" name="Content Placeholder 2"/>
          <p:cNvSpPr>
            <a:spLocks noGrp="1"/>
          </p:cNvSpPr>
          <p:nvPr>
            <p:ph idx="1"/>
          </p:nvPr>
        </p:nvSpPr>
        <p:spPr/>
        <p:txBody>
          <a:bodyPr>
            <a:normAutofit fontScale="92500" lnSpcReduction="10000"/>
          </a:bodyPr>
          <a:lstStyle/>
          <a:p>
            <a:r>
              <a:rPr lang="en-US" dirty="0"/>
              <a:t>Amazon is another key part of the global digital infrastructure. It provides infrastructure for CIA, many other govts, tech startups like Netflix. </a:t>
            </a:r>
          </a:p>
          <a:p>
            <a:endParaRPr lang="en-US" dirty="0"/>
          </a:p>
          <a:p>
            <a:r>
              <a:rPr lang="en-US" dirty="0"/>
              <a:t>Connected to and through other cloud infrastructures such as “Salesforce” which has more worker’s data than any other platform</a:t>
            </a:r>
          </a:p>
          <a:p>
            <a:endParaRPr lang="en-US" dirty="0"/>
          </a:p>
          <a:p>
            <a:r>
              <a:rPr lang="en-US" dirty="0"/>
              <a:t>Amazon has 35% market share of cloud computing. More than Microsoft, Google, IBM, Alibaba (China) </a:t>
            </a:r>
            <a:r>
              <a:rPr lang="en-US" i="1" dirty="0"/>
              <a:t>combined</a:t>
            </a:r>
          </a:p>
          <a:p>
            <a:pPr marL="0" indent="0">
              <a:buNone/>
            </a:pPr>
            <a:endParaRPr lang="en-US" dirty="0"/>
          </a:p>
          <a:p>
            <a:r>
              <a:rPr lang="en-US" dirty="0"/>
              <a:t>Revenue growth, between 40% - 80% </a:t>
            </a:r>
            <a:r>
              <a:rPr lang="en-US" i="1" dirty="0"/>
              <a:t>every quarter (on 04.09.18 Amazon value topped 41 </a:t>
            </a:r>
            <a:r>
              <a:rPr lang="en-US" i="1" dirty="0" smtClean="0"/>
              <a:t>trillion)</a:t>
            </a:r>
            <a:endParaRPr lang="en-US" i="1" dirty="0"/>
          </a:p>
        </p:txBody>
      </p:sp>
    </p:spTree>
    <p:extLst>
      <p:ext uri="{BB962C8B-B14F-4D97-AF65-F5344CB8AC3E}">
        <p14:creationId xmlns:p14="http://schemas.microsoft.com/office/powerpoint/2010/main" val="317295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61B38A-1A64-974F-8A91-82DCA79DE1B7}"/>
              </a:ext>
            </a:extLst>
          </p:cNvPr>
          <p:cNvSpPr>
            <a:spLocks noGrp="1"/>
          </p:cNvSpPr>
          <p:nvPr>
            <p:ph type="title"/>
          </p:nvPr>
        </p:nvSpPr>
        <p:spPr/>
        <p:txBody>
          <a:bodyPr/>
          <a:lstStyle/>
          <a:p>
            <a:r>
              <a:rPr lang="en-US" dirty="0"/>
              <a:t>Big data is big</a:t>
            </a:r>
          </a:p>
        </p:txBody>
      </p:sp>
      <p:sp>
        <p:nvSpPr>
          <p:cNvPr id="3" name="Content Placeholder 2">
            <a:extLst>
              <a:ext uri="{FF2B5EF4-FFF2-40B4-BE49-F238E27FC236}">
                <a16:creationId xmlns:a16="http://schemas.microsoft.com/office/drawing/2014/main" xmlns="" id="{0663FC57-A790-9E4A-AA53-A385BDC50943}"/>
              </a:ext>
            </a:extLst>
          </p:cNvPr>
          <p:cNvSpPr>
            <a:spLocks noGrp="1"/>
          </p:cNvSpPr>
          <p:nvPr>
            <p:ph idx="1"/>
          </p:nvPr>
        </p:nvSpPr>
        <p:spPr/>
        <p:txBody>
          <a:bodyPr>
            <a:normAutofit fontScale="85000" lnSpcReduction="20000"/>
          </a:bodyPr>
          <a:lstStyle/>
          <a:p>
            <a:r>
              <a:rPr lang="en-US" dirty="0"/>
              <a:t>Any info practice associated with big data represents an undemocratic shift insofar as they are </a:t>
            </a:r>
            <a:r>
              <a:rPr lang="en-US" dirty="0">
                <a:solidFill>
                  <a:srgbClr val="C55A11"/>
                </a:solidFill>
              </a:rPr>
              <a:t>reliant upon access to huge and costly databased as well as the processing power and technological know-how to make use of the data</a:t>
            </a:r>
            <a:r>
              <a:rPr lang="en-US" dirty="0"/>
              <a:t>. </a:t>
            </a:r>
          </a:p>
          <a:p>
            <a:r>
              <a:rPr lang="en-US" dirty="0">
                <a:solidFill>
                  <a:srgbClr val="C55A11"/>
                </a:solidFill>
              </a:rPr>
              <a:t>Data –creep: repurposing the original data for other purposes </a:t>
            </a:r>
            <a:r>
              <a:rPr lang="en-US" dirty="0"/>
              <a:t>(eg FBI’s use of grocery store data in San Francisco in the hope it would lead to Iranian terrorists. (Facebook data by Cambridge Analytica for for Brexit promotion).</a:t>
            </a:r>
          </a:p>
          <a:p>
            <a:r>
              <a:rPr lang="en-US" dirty="0">
                <a:solidFill>
                  <a:srgbClr val="FF0000"/>
                </a:solidFill>
              </a:rPr>
              <a:t>Palantir (Peter Thiel</a:t>
            </a:r>
            <a:r>
              <a:rPr lang="en-US" dirty="0"/>
              <a:t>- Trump’s tech advisor, PayPal, FB funder) used social media date, family histories and friendship networks for predictive policing in New Orleans. They were registered as a philanthropic trust.  </a:t>
            </a:r>
          </a:p>
          <a:p>
            <a:r>
              <a:rPr lang="en-US" dirty="0"/>
              <a:t>All data is relevant – tracking all the signals they can capture – “</a:t>
            </a:r>
            <a:r>
              <a:rPr lang="en-US" dirty="0">
                <a:solidFill>
                  <a:schemeClr val="accent6">
                    <a:lumMod val="50000"/>
                  </a:schemeClr>
                </a:solidFill>
              </a:rPr>
              <a:t>we cannot connect a dot we don’t have</a:t>
            </a:r>
            <a:r>
              <a:rPr lang="en-US" dirty="0"/>
              <a:t>” (CIA)</a:t>
            </a:r>
          </a:p>
          <a:p>
            <a:r>
              <a:rPr lang="en-US" dirty="0"/>
              <a:t>Machine learning </a:t>
            </a:r>
            <a:r>
              <a:rPr lang="en-US" dirty="0">
                <a:solidFill>
                  <a:srgbClr val="385723"/>
                </a:solidFill>
              </a:rPr>
              <a:t>“</a:t>
            </a:r>
            <a:r>
              <a:rPr lang="en-US" dirty="0" smtClean="0">
                <a:solidFill>
                  <a:srgbClr val="385723"/>
                </a:solidFill>
              </a:rPr>
              <a:t>thinking without understanding</a:t>
            </a:r>
            <a:r>
              <a:rPr lang="en-US" dirty="0" smtClean="0"/>
              <a:t>”</a:t>
            </a:r>
            <a:r>
              <a:rPr lang="en-US" dirty="0"/>
              <a:t>. The move from comprehension to correlation and often inaccurate prediction that cannot be corrected.</a:t>
            </a:r>
          </a:p>
        </p:txBody>
      </p:sp>
    </p:spTree>
    <p:extLst>
      <p:ext uri="{BB962C8B-B14F-4D97-AF65-F5344CB8AC3E}">
        <p14:creationId xmlns:p14="http://schemas.microsoft.com/office/powerpoint/2010/main" val="4243318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210" y="0"/>
            <a:ext cx="9394190" cy="948569"/>
          </a:xfrm>
        </p:spPr>
        <p:txBody>
          <a:bodyPr>
            <a:normAutofit/>
          </a:bodyPr>
          <a:lstStyle/>
          <a:p>
            <a:r>
              <a:rPr lang="en-US" dirty="0"/>
              <a:t>Failure to regulation global oligopolies</a:t>
            </a:r>
          </a:p>
        </p:txBody>
      </p:sp>
      <p:sp>
        <p:nvSpPr>
          <p:cNvPr id="3" name="Content Placeholder 2"/>
          <p:cNvSpPr>
            <a:spLocks noGrp="1"/>
          </p:cNvSpPr>
          <p:nvPr>
            <p:ph idx="1"/>
          </p:nvPr>
        </p:nvSpPr>
        <p:spPr>
          <a:xfrm>
            <a:off x="0" y="1223960"/>
            <a:ext cx="11582400" cy="5634040"/>
          </a:xfrm>
        </p:spPr>
        <p:txBody>
          <a:bodyPr>
            <a:normAutofit fontScale="92500" lnSpcReduction="10000"/>
          </a:bodyPr>
          <a:lstStyle/>
          <a:p>
            <a:r>
              <a:rPr lang="en-US" dirty="0"/>
              <a:t>In June 2015 a national government (Belgium) tries to block Facebook tracking non-Facebook users without their knowledge or permission (</a:t>
            </a:r>
            <a:r>
              <a:rPr lang="en-US" dirty="0">
                <a:solidFill>
                  <a:schemeClr val="bg2">
                    <a:lumMod val="75000"/>
                  </a:schemeClr>
                </a:solidFill>
              </a:rPr>
              <a:t>eg our grey matter)</a:t>
            </a:r>
            <a:r>
              <a:rPr lang="en-US" dirty="0"/>
              <a:t>.</a:t>
            </a:r>
          </a:p>
          <a:p>
            <a:r>
              <a:rPr lang="en-US" dirty="0"/>
              <a:t>It employs 5 US computer science departments to collect evidence of tracking. Until this point (June 2015) Facebook has denied that it is tracking non-users of its platform. </a:t>
            </a:r>
          </a:p>
          <a:p>
            <a:r>
              <a:rPr lang="en-US" dirty="0"/>
              <a:t>They found that Facebook tracks the web browsing of everyone who visits a page on which its logo is inserted. It tracks the computers of users without their consent and tracks those who do not have a FB account.</a:t>
            </a:r>
            <a:endParaRPr lang="en-US" b="1" dirty="0"/>
          </a:p>
          <a:p>
            <a:r>
              <a:rPr lang="en-US" dirty="0"/>
              <a:t>When a user visits a third-party site that carries one of Facebook’s social plug-ins, it detects and sends the tracking cookies back to Facebook.</a:t>
            </a:r>
          </a:p>
          <a:p>
            <a:r>
              <a:rPr lang="en-US" b="1" dirty="0"/>
              <a:t>They also found that the opt-out mechanism on FB actually enables tracking</a:t>
            </a:r>
            <a:endParaRPr lang="en-US" dirty="0"/>
          </a:p>
          <a:p>
            <a:pPr marL="0" indent="0">
              <a:buNone/>
            </a:pPr>
            <a:r>
              <a:rPr lang="en-US" dirty="0"/>
              <a:t>However, on June 29</a:t>
            </a:r>
            <a:r>
              <a:rPr lang="en-US" baseline="30000" dirty="0"/>
              <a:t>th</a:t>
            </a:r>
            <a:r>
              <a:rPr lang="en-US" dirty="0"/>
              <a:t> 2016 </a:t>
            </a:r>
            <a:r>
              <a:rPr lang="en-US" b="1" dirty="0"/>
              <a:t>Facebook Wins Appeal against Belgian Court Case Over Storing Non-User Data</a:t>
            </a:r>
          </a:p>
          <a:p>
            <a:pPr marL="0" indent="0">
              <a:buNone/>
            </a:pPr>
            <a:r>
              <a:rPr lang="en-US" dirty="0"/>
              <a:t>	</a:t>
            </a:r>
            <a:r>
              <a:rPr lang="en-US" dirty="0">
                <a:solidFill>
                  <a:srgbClr val="FF0000"/>
                </a:solidFill>
              </a:rPr>
              <a:t>The ruling was based on the fact that Belgian courts do not have international jurisdiction over Facebook Ireland, where </a:t>
            </a:r>
            <a:r>
              <a:rPr lang="en-US" dirty="0" smtClean="0">
                <a:solidFill>
                  <a:srgbClr val="FF0000"/>
                </a:solidFill>
              </a:rPr>
              <a:t>all </a:t>
            </a:r>
            <a:r>
              <a:rPr lang="en-US" dirty="0">
                <a:solidFill>
                  <a:srgbClr val="FF0000"/>
                </a:solidFill>
              </a:rPr>
              <a:t>data concerning Europe is processed.</a:t>
            </a:r>
          </a:p>
        </p:txBody>
      </p:sp>
      <p:pic>
        <p:nvPicPr>
          <p:cNvPr id="4" name="Picture 3"/>
          <p:cNvPicPr>
            <a:picLocks noChangeAspect="1"/>
          </p:cNvPicPr>
          <p:nvPr/>
        </p:nvPicPr>
        <p:blipFill>
          <a:blip r:embed="rId2"/>
          <a:stretch>
            <a:fillRect/>
          </a:stretch>
        </p:blipFill>
        <p:spPr>
          <a:xfrm>
            <a:off x="11446933" y="6259988"/>
            <a:ext cx="270933" cy="190500"/>
          </a:xfrm>
          <a:prstGeom prst="rect">
            <a:avLst/>
          </a:prstGeom>
        </p:spPr>
      </p:pic>
      <p:pic>
        <p:nvPicPr>
          <p:cNvPr id="7" name="Picture 6"/>
          <p:cNvPicPr>
            <a:picLocks noChangeAspect="1"/>
          </p:cNvPicPr>
          <p:nvPr/>
        </p:nvPicPr>
        <p:blipFill>
          <a:blip r:embed="rId2"/>
          <a:stretch>
            <a:fillRect/>
          </a:stretch>
        </p:blipFill>
        <p:spPr>
          <a:xfrm rot="10800000" flipH="1" flipV="1">
            <a:off x="178490" y="0"/>
            <a:ext cx="1368923" cy="962524"/>
          </a:xfrm>
          <a:prstGeom prst="rect">
            <a:avLst/>
          </a:prstGeom>
        </p:spPr>
      </p:pic>
    </p:spTree>
    <p:extLst>
      <p:ext uri="{BB962C8B-B14F-4D97-AF65-F5344CB8AC3E}">
        <p14:creationId xmlns:p14="http://schemas.microsoft.com/office/powerpoint/2010/main" val="102603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18BE2-6BBA-5B48-B01E-6AA39B8D9298}"/>
              </a:ext>
            </a:extLst>
          </p:cNvPr>
          <p:cNvSpPr>
            <a:spLocks noGrp="1"/>
          </p:cNvSpPr>
          <p:nvPr>
            <p:ph type="title"/>
          </p:nvPr>
        </p:nvSpPr>
        <p:spPr>
          <a:xfrm>
            <a:off x="76394" y="69130"/>
            <a:ext cx="11920980" cy="1325563"/>
          </a:xfrm>
        </p:spPr>
        <p:txBody>
          <a:bodyPr>
            <a:normAutofit/>
          </a:bodyPr>
          <a:lstStyle/>
          <a:p>
            <a:r>
              <a:rPr lang="en-US" sz="3600" dirty="0"/>
              <a:t>Entwined, </a:t>
            </a:r>
            <a:r>
              <a:rPr lang="en-US" sz="3600" dirty="0" smtClean="0"/>
              <a:t>entangled, captured </a:t>
            </a:r>
            <a:r>
              <a:rPr lang="en-US" sz="3600" dirty="0"/>
              <a:t>and..</a:t>
            </a:r>
            <a:r>
              <a:rPr lang="en-US" sz="3600" dirty="0" smtClean="0"/>
              <a:t>.”integrated” (2015-2018)</a:t>
            </a:r>
            <a:endParaRPr lang="en-US" sz="3600" dirty="0"/>
          </a:p>
        </p:txBody>
      </p:sp>
      <p:sp>
        <p:nvSpPr>
          <p:cNvPr id="3" name="Content Placeholder 2">
            <a:extLst>
              <a:ext uri="{FF2B5EF4-FFF2-40B4-BE49-F238E27FC236}">
                <a16:creationId xmlns:a16="http://schemas.microsoft.com/office/drawing/2014/main" xmlns="" id="{95A471F0-7DC8-D04C-AD6B-1D49EB5276A7}"/>
              </a:ext>
            </a:extLst>
          </p:cNvPr>
          <p:cNvSpPr>
            <a:spLocks noGrp="1"/>
          </p:cNvSpPr>
          <p:nvPr>
            <p:ph sz="half" idx="1"/>
          </p:nvPr>
        </p:nvSpPr>
        <p:spPr>
          <a:xfrm>
            <a:off x="803778" y="2159810"/>
            <a:ext cx="5181600" cy="4351338"/>
          </a:xfrm>
        </p:spPr>
        <p:txBody>
          <a:bodyPr>
            <a:normAutofit fontScale="55000" lnSpcReduction="20000"/>
          </a:bodyPr>
          <a:lstStyle/>
          <a:p>
            <a:r>
              <a:rPr lang="en-GB" dirty="0"/>
              <a:t>Special arrangements detailed in internal </a:t>
            </a:r>
            <a:r>
              <a:rPr lang="en-GB" dirty="0">
                <a:hlinkClick r:id="rId2"/>
              </a:rPr>
              <a:t>Facebook</a:t>
            </a:r>
            <a:r>
              <a:rPr lang="en-GB" dirty="0"/>
              <a:t> documents gave Microsoft's Bing search engine access to the names of all Facebook users' friends without consent and allowed Netflix and Spotify to read Facebook users' private messages, the Times reported. </a:t>
            </a:r>
          </a:p>
          <a:p>
            <a:r>
              <a:rPr lang="en-GB" dirty="0"/>
              <a:t>Other arrangements allowed Amazon to obtain users' names and contact information through their friends and permitted Yahoo to view streams of friends' posts as recently as this summer, the Times reported, despite Facebook's statements that it had ended that type of data sharing. </a:t>
            </a:r>
          </a:p>
          <a:p>
            <a:r>
              <a:rPr lang="en-GB" dirty="0"/>
              <a:t> Facebook had arrangements with more than 150 companies -- mostly in the tech industry but also in the automotive and media industries -- to provide access to the data of hundreds of millions of people each month</a:t>
            </a:r>
            <a:r>
              <a:rPr lang="en-GB" dirty="0" smtClean="0"/>
              <a:t>.</a:t>
            </a:r>
          </a:p>
          <a:p>
            <a:endParaRPr lang="en-GB" dirty="0"/>
          </a:p>
          <a:p>
            <a:r>
              <a:rPr lang="en-GB" dirty="0" smtClean="0"/>
              <a:t>Still </a:t>
            </a:r>
            <a:r>
              <a:rPr lang="en-GB" dirty="0"/>
              <a:t>denies data breach! </a:t>
            </a:r>
            <a:r>
              <a:rPr lang="en-GB" dirty="0" smtClean="0"/>
              <a:t>Disregard for legality. Doesn’t turn up. Tiny fines (if any). </a:t>
            </a:r>
            <a:r>
              <a:rPr lang="en-GB" i="1" dirty="0" smtClean="0"/>
              <a:t>New </a:t>
            </a:r>
            <a:r>
              <a:rPr lang="en-GB" i="1" dirty="0"/>
              <a:t>York Times </a:t>
            </a:r>
            <a:r>
              <a:rPr lang="en-GB" dirty="0"/>
              <a:t>Dec 18. 2018</a:t>
            </a:r>
            <a:endParaRPr lang="en-US" dirty="0"/>
          </a:p>
        </p:txBody>
      </p:sp>
      <p:pic>
        <p:nvPicPr>
          <p:cNvPr id="5" name="Content Placeholder 4" descr="Brexit network.tiff"/>
          <p:cNvPicPr>
            <a:picLocks noGrp="1" noChangeAspect="1"/>
          </p:cNvPicPr>
          <p:nvPr>
            <p:ph sz="half" idx="2"/>
          </p:nvPr>
        </p:nvPicPr>
        <p:blipFill>
          <a:blip r:embed="rId3">
            <a:extLst>
              <a:ext uri="{28A0092B-C50C-407E-A947-70E740481C1C}">
                <a14:useLocalDpi xmlns:a14="http://schemas.microsoft.com/office/drawing/2010/main" val="0"/>
              </a:ext>
            </a:extLst>
          </a:blip>
          <a:srcRect l="5003" r="5003"/>
          <a:stretch>
            <a:fillRect/>
          </a:stretch>
        </p:blipFill>
        <p:spPr>
          <a:xfrm>
            <a:off x="5985378" y="1623192"/>
            <a:ext cx="6118885" cy="5138439"/>
          </a:xfrm>
          <a:prstGeom prst="rect">
            <a:avLst/>
          </a:prstGeom>
        </p:spPr>
      </p:pic>
      <p:sp>
        <p:nvSpPr>
          <p:cNvPr id="6" name="Rectangle 5"/>
          <p:cNvSpPr/>
          <p:nvPr/>
        </p:nvSpPr>
        <p:spPr>
          <a:xfrm rot="10800000" flipV="1">
            <a:off x="351576" y="5876651"/>
            <a:ext cx="5299578" cy="646331"/>
          </a:xfrm>
          <a:prstGeom prst="rect">
            <a:avLst/>
          </a:prstGeom>
        </p:spPr>
        <p:txBody>
          <a:bodyPr wrap="square">
            <a:spAutoFit/>
          </a:bodyPr>
          <a:lstStyle/>
          <a:p>
            <a:r>
              <a:rPr lang="en-US" dirty="0" smtClean="0"/>
              <a:t>From</a:t>
            </a:r>
            <a:r>
              <a:rPr lang="en-US" dirty="0"/>
              <a:t>: Carole Cadwalladr </a:t>
            </a:r>
            <a:r>
              <a:rPr lang="en-US" dirty="0" smtClean="0"/>
              <a:t>2017 </a:t>
            </a:r>
            <a:r>
              <a:rPr lang="en-US" i="1" dirty="0" smtClean="0"/>
              <a:t>The Observer</a:t>
            </a:r>
            <a:endParaRPr lang="en-US" i="1" dirty="0"/>
          </a:p>
          <a:p>
            <a:r>
              <a:rPr lang="en-US" dirty="0" smtClean="0"/>
              <a:t>(</a:t>
            </a:r>
            <a:r>
              <a:rPr lang="en-US" dirty="0"/>
              <a:t>illustration by </a:t>
            </a:r>
            <a:r>
              <a:rPr lang="en-US" dirty="0" smtClean="0"/>
              <a:t>James </a:t>
            </a:r>
            <a:r>
              <a:rPr lang="en-US" dirty="0"/>
              <a:t>Melaugh</a:t>
            </a:r>
            <a:endParaRPr lang="en-US" dirty="0"/>
          </a:p>
        </p:txBody>
      </p:sp>
    </p:spTree>
    <p:extLst>
      <p:ext uri="{BB962C8B-B14F-4D97-AF65-F5344CB8AC3E}">
        <p14:creationId xmlns:p14="http://schemas.microsoft.com/office/powerpoint/2010/main" val="2071069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
            </a:r>
            <a:r>
              <a:rPr lang="en-US" dirty="0" smtClean="0"/>
              <a:t>obbying power:</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a:t/>
            </a:r>
            <a:br>
              <a:rPr lang="en-US" dirty="0"/>
            </a:br>
            <a:r>
              <a:rPr lang="en-US" dirty="0"/>
              <a:t>Over the past 10 years, the country’s five largest tech firms have flooded Washington with lobbying money to the point where they now outspend Wall Street two to one. </a:t>
            </a:r>
          </a:p>
          <a:p>
            <a:r>
              <a:rPr lang="en-US" dirty="0"/>
              <a:t>Google, Facebook, Microsoft, Apple and Amazon spent $49m on Washington lobbying last year, and there is a well-oiled revolving door of Silicon Valley</a:t>
            </a:r>
          </a:p>
          <a:p>
            <a:r>
              <a:rPr lang="en-US" dirty="0"/>
              <a:t>Or just taking power: Peter Thiel (Trump’s tech advisor, co-founder of Facebook, </a:t>
            </a:r>
            <a:r>
              <a:rPr lang="en-US" dirty="0" smtClean="0"/>
              <a:t>PayPal, </a:t>
            </a:r>
            <a:r>
              <a:rPr lang="en-US" dirty="0"/>
              <a:t>Founders fund, Palantir, </a:t>
            </a:r>
            <a:r>
              <a:rPr lang="en-US" dirty="0" smtClean="0"/>
              <a:t>Sea steading </a:t>
            </a:r>
            <a:r>
              <a:rPr lang="en-US" dirty="0"/>
              <a:t>movement Institute </a:t>
            </a:r>
            <a:r>
              <a:rPr lang="mr-IN" dirty="0"/>
              <a:t>–</a:t>
            </a:r>
            <a:r>
              <a:rPr lang="en-GB" dirty="0"/>
              <a:t>claim: </a:t>
            </a:r>
            <a:r>
              <a:rPr lang="en-US" dirty="0"/>
              <a:t>”opening humanity’s next frontier”</a:t>
            </a:r>
            <a:r>
              <a:rPr lang="mr-IN" dirty="0"/>
              <a:t>–</a:t>
            </a:r>
            <a:r>
              <a:rPr lang="en-US" dirty="0"/>
              <a:t> see Roger Burrows)</a:t>
            </a:r>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l="13758" r="13758"/>
          <a:stretch>
            <a:fillRect/>
          </a:stretch>
        </p:blipFill>
        <p:spPr>
          <a:prstGeom prst="rect">
            <a:avLst/>
          </a:prstGeom>
        </p:spPr>
      </p:pic>
    </p:spTree>
    <p:extLst>
      <p:ext uri="{BB962C8B-B14F-4D97-AF65-F5344CB8AC3E}">
        <p14:creationId xmlns:p14="http://schemas.microsoft.com/office/powerpoint/2010/main" val="825159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77900"/>
          </a:xfrm>
        </p:spPr>
        <p:txBody>
          <a:bodyPr/>
          <a:lstStyle/>
          <a:p>
            <a:r>
              <a:rPr lang="en-US" sz="2800" dirty="0">
                <a:latin typeface="Andale Mono"/>
                <a:cs typeface="Andale Mono"/>
              </a:rPr>
              <a:t>Tax avoidance vehicles</a:t>
            </a:r>
          </a:p>
        </p:txBody>
      </p:sp>
      <p:sp>
        <p:nvSpPr>
          <p:cNvPr id="3" name="Content Placeholder 2"/>
          <p:cNvSpPr>
            <a:spLocks noGrp="1"/>
          </p:cNvSpPr>
          <p:nvPr>
            <p:ph sz="quarter" idx="1"/>
          </p:nvPr>
        </p:nvSpPr>
        <p:spPr>
          <a:xfrm>
            <a:off x="838200" y="977900"/>
            <a:ext cx="10515600" cy="5199063"/>
          </a:xfrm>
        </p:spPr>
        <p:txBody>
          <a:bodyPr>
            <a:normAutofit fontScale="55000" lnSpcReduction="20000"/>
          </a:bodyPr>
          <a:lstStyle/>
          <a:p>
            <a:r>
              <a:rPr lang="en-GB" dirty="0">
                <a:cs typeface="Andale Mono"/>
              </a:rPr>
              <a:t>Facebook’s tax avoidance strategies have enabled it to keep a substantial share of its capital. </a:t>
            </a:r>
          </a:p>
          <a:p>
            <a:endParaRPr lang="en-GB" dirty="0">
              <a:cs typeface="Andale Mono"/>
            </a:endParaRPr>
          </a:p>
          <a:p>
            <a:r>
              <a:rPr lang="en-GB" dirty="0">
                <a:cs typeface="Andale Mono"/>
              </a:rPr>
              <a:t>Based in Ireland. In 2014 in the UK Facebook claimed it ran at an operating loss of £28.5m, paying only </a:t>
            </a:r>
            <a:r>
              <a:rPr lang="en-GB" dirty="0">
                <a:solidFill>
                  <a:srgbClr val="C55A11"/>
                </a:solidFill>
                <a:cs typeface="Andale Mono"/>
              </a:rPr>
              <a:t>£4,327 </a:t>
            </a:r>
            <a:r>
              <a:rPr lang="en-GB" dirty="0">
                <a:cs typeface="Andale Mono"/>
              </a:rPr>
              <a:t>in corporate tax for the whole year despite </a:t>
            </a:r>
            <a:r>
              <a:rPr lang="en-US" dirty="0">
                <a:cs typeface="Andale Mono"/>
              </a:rPr>
              <a:t>claiming that </a:t>
            </a:r>
            <a:r>
              <a:rPr lang="en-US" dirty="0">
                <a:solidFill>
                  <a:srgbClr val="C55A11"/>
                </a:solidFill>
                <a:cs typeface="Andale Mono"/>
              </a:rPr>
              <a:t>at least 1/3 of the UK population visited its site</a:t>
            </a:r>
            <a:r>
              <a:rPr lang="en-US" dirty="0">
                <a:cs typeface="Andale Mono"/>
              </a:rPr>
              <a:t>, with </a:t>
            </a:r>
            <a:r>
              <a:rPr lang="en-US" dirty="0"/>
              <a:t>32 million Facebook users, </a:t>
            </a:r>
            <a:r>
              <a:rPr lang="en-US" dirty="0">
                <a:cs typeface="Andale Mono"/>
              </a:rPr>
              <a:t>declaring </a:t>
            </a:r>
            <a:r>
              <a:rPr lang="en-US" dirty="0">
                <a:solidFill>
                  <a:srgbClr val="C55A11"/>
                </a:solidFill>
                <a:cs typeface="Andale Mono"/>
              </a:rPr>
              <a:t>£105m in UK revenue</a:t>
            </a:r>
            <a:r>
              <a:rPr lang="en-US" dirty="0">
                <a:cs typeface="Andale Mono"/>
              </a:rPr>
              <a:t>.</a:t>
            </a:r>
            <a:endParaRPr lang="en-GB" dirty="0">
              <a:cs typeface="Andale Mono"/>
            </a:endParaRPr>
          </a:p>
          <a:p>
            <a:endParaRPr lang="en-GB" dirty="0">
              <a:cs typeface="Andale Mono"/>
            </a:endParaRPr>
          </a:p>
          <a:p>
            <a:r>
              <a:rPr lang="en-US" dirty="0">
                <a:cs typeface="Andale Mono"/>
              </a:rPr>
              <a:t>On 4</a:t>
            </a:r>
            <a:r>
              <a:rPr lang="en-US" baseline="30000" dirty="0">
                <a:cs typeface="Andale Mono"/>
              </a:rPr>
              <a:t>th</a:t>
            </a:r>
            <a:r>
              <a:rPr lang="en-US" dirty="0">
                <a:cs typeface="Andale Mono"/>
              </a:rPr>
              <a:t> March 2016 Facebook announced </a:t>
            </a:r>
            <a:r>
              <a:rPr lang="en-US" dirty="0">
                <a:solidFill>
                  <a:srgbClr val="C55A11"/>
                </a:solidFill>
                <a:cs typeface="Andale Mono"/>
              </a:rPr>
              <a:t>it will pay corporation tax in the UK for the tax year 2015-16 </a:t>
            </a:r>
            <a:r>
              <a:rPr lang="en-US" dirty="0">
                <a:cs typeface="Andale Mono"/>
              </a:rPr>
              <a:t>from advertising revenue generated from April 2017 (However in </a:t>
            </a:r>
            <a:r>
              <a:rPr lang="en-US" dirty="0">
                <a:solidFill>
                  <a:srgbClr val="C55A11"/>
                </a:solidFill>
                <a:cs typeface="Andale Mono"/>
              </a:rPr>
              <a:t>October 2016 it paid only £4.2m</a:t>
            </a:r>
            <a:r>
              <a:rPr lang="en-US" dirty="0">
                <a:cs typeface="Andale Mono"/>
              </a:rPr>
              <a:t>).</a:t>
            </a:r>
          </a:p>
          <a:p>
            <a:endParaRPr lang="en-US" dirty="0">
              <a:cs typeface="Andale Mono"/>
            </a:endParaRPr>
          </a:p>
          <a:p>
            <a:r>
              <a:rPr lang="en-US" dirty="0"/>
              <a:t>The company said revenues in the UK rose from £210.8m to £842.4m for the year to 31 December 2016, helping pre-tax profits increase from £52.5m to £58.4m for the period, according to accounts filed at Companies House. But its UK corporation tax only rose to £5.1m from £4.2m a year earlier, and after deductible expenses the company </a:t>
            </a:r>
            <a:r>
              <a:rPr lang="en-US" dirty="0">
                <a:solidFill>
                  <a:srgbClr val="C55A11"/>
                </a:solidFill>
              </a:rPr>
              <a:t>paid only £2.58m</a:t>
            </a:r>
            <a:r>
              <a:rPr lang="en-US" dirty="0"/>
              <a:t>.</a:t>
            </a:r>
            <a:endParaRPr lang="en-US" dirty="0">
              <a:cs typeface="Andale Mono"/>
            </a:endParaRPr>
          </a:p>
          <a:p>
            <a:endParaRPr lang="en-US" dirty="0">
              <a:cs typeface="Andale Mono"/>
            </a:endParaRPr>
          </a:p>
          <a:p>
            <a:r>
              <a:rPr lang="en-US" dirty="0"/>
              <a:t>It was planning to pay between 2015-2018 some £280m in share bonuses to staff - around £775,000 each - reducing the amount of net profit on which FB would have to pay corporation tax.</a:t>
            </a:r>
            <a:r>
              <a:rPr lang="en-US" dirty="0">
                <a:cs typeface="Andale Mono"/>
              </a:rPr>
              <a:t> (but increasing the amount staff would have to pay!)</a:t>
            </a:r>
          </a:p>
          <a:p>
            <a:endParaRPr lang="en-US" dirty="0">
              <a:cs typeface="Andale Mono"/>
            </a:endParaRPr>
          </a:p>
          <a:p>
            <a:r>
              <a:rPr lang="en-US" dirty="0">
                <a:cs typeface="Andale Mono"/>
              </a:rPr>
              <a:t> </a:t>
            </a:r>
            <a:r>
              <a:rPr lang="en-US" dirty="0"/>
              <a:t>The British tax collecting agency HMRC spent £27,000 on adverts with Facebook in the past year. Very little state regulation. </a:t>
            </a:r>
            <a:endParaRPr lang="en-US" dirty="0">
              <a:cs typeface="Andale Mono"/>
            </a:endParaRPr>
          </a:p>
          <a:p>
            <a:r>
              <a:rPr lang="en-US" sz="1800" dirty="0">
                <a:cs typeface="Andale Mono"/>
                <a:hlinkClick r:id="rId3"/>
              </a:rPr>
              <a:t>http://www.theguardian.com/technology/2016/mar/04/facebook-pay-millions-more-uk-tax-reports</a:t>
            </a:r>
            <a:endParaRPr lang="en-US" sz="1800" dirty="0">
              <a:cs typeface="Andale Mono"/>
            </a:endParaRPr>
          </a:p>
          <a:p>
            <a:endParaRPr lang="en-US" sz="1800" dirty="0">
              <a:cs typeface="Andale Mono"/>
            </a:endParaRPr>
          </a:p>
          <a:p>
            <a:r>
              <a:rPr lang="en-US" sz="2500" dirty="0">
                <a:cs typeface="Andale Mono"/>
              </a:rPr>
              <a:t>EU campaigning to collect tax. </a:t>
            </a:r>
          </a:p>
        </p:txBody>
      </p:sp>
    </p:spTree>
    <p:extLst>
      <p:ext uri="{BB962C8B-B14F-4D97-AF65-F5344CB8AC3E}">
        <p14:creationId xmlns:p14="http://schemas.microsoft.com/office/powerpoint/2010/main" val="755609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a:t>
            </a:r>
          </a:p>
        </p:txBody>
      </p:sp>
      <p:sp>
        <p:nvSpPr>
          <p:cNvPr id="3" name="Content Placeholder 2"/>
          <p:cNvSpPr>
            <a:spLocks noGrp="1"/>
          </p:cNvSpPr>
          <p:nvPr>
            <p:ph idx="1"/>
          </p:nvPr>
        </p:nvSpPr>
        <p:spPr/>
        <p:txBody>
          <a:bodyPr/>
          <a:lstStyle/>
          <a:p>
            <a:r>
              <a:rPr lang="en-US" dirty="0"/>
              <a:t>Unavoidable </a:t>
            </a:r>
            <a:r>
              <a:rPr lang="en-US" dirty="0" smtClean="0"/>
              <a:t>surveillance and capture</a:t>
            </a:r>
            <a:endParaRPr lang="en-US" dirty="0"/>
          </a:p>
          <a:p>
            <a:endParaRPr lang="en-US" dirty="0"/>
          </a:p>
          <a:p>
            <a:r>
              <a:rPr lang="en-US" dirty="0"/>
              <a:t>Stratification by stealth</a:t>
            </a:r>
          </a:p>
          <a:p>
            <a:endParaRPr lang="en-US" dirty="0"/>
          </a:p>
          <a:p>
            <a:r>
              <a:rPr lang="en-US" dirty="0"/>
              <a:t>No accountability</a:t>
            </a:r>
          </a:p>
          <a:p>
            <a:endParaRPr lang="en-US" dirty="0"/>
          </a:p>
          <a:p>
            <a:r>
              <a:rPr lang="en-US" dirty="0"/>
              <a:t>Difficult to regulate</a:t>
            </a:r>
          </a:p>
        </p:txBody>
      </p:sp>
    </p:spTree>
    <p:extLst>
      <p:ext uri="{BB962C8B-B14F-4D97-AF65-F5344CB8AC3E}">
        <p14:creationId xmlns:p14="http://schemas.microsoft.com/office/powerpoint/2010/main" val="1658352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th_wast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253"/>
            <a:ext cx="11739761" cy="6617236"/>
          </a:xfrm>
          <a:prstGeom prst="rect">
            <a:avLst/>
          </a:prstGeom>
        </p:spPr>
      </p:pic>
      <p:sp>
        <p:nvSpPr>
          <p:cNvPr id="3" name="TextBox 2"/>
          <p:cNvSpPr txBox="1"/>
          <p:nvPr/>
        </p:nvSpPr>
        <p:spPr>
          <a:xfrm>
            <a:off x="4119992" y="812253"/>
            <a:ext cx="5199410" cy="369332"/>
          </a:xfrm>
          <a:prstGeom prst="rect">
            <a:avLst/>
          </a:prstGeom>
          <a:noFill/>
        </p:spPr>
        <p:txBody>
          <a:bodyPr wrap="none" rtlCol="0">
            <a:spAutoFit/>
          </a:bodyPr>
          <a:lstStyle/>
          <a:p>
            <a:r>
              <a:rPr lang="en-US" dirty="0" smtClean="0"/>
              <a:t>Remember: stratification by stealth, Belle is sold debt</a:t>
            </a:r>
            <a:endParaRPr lang="en-US" dirty="0"/>
          </a:p>
        </p:txBody>
      </p:sp>
    </p:spTree>
    <p:extLst>
      <p:ext uri="{BB962C8B-B14F-4D97-AF65-F5344CB8AC3E}">
        <p14:creationId xmlns:p14="http://schemas.microsoft.com/office/powerpoint/2010/main" val="1135553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C3991-A11E-3E4C-AB2C-3AE1754BBABE}"/>
              </a:ext>
            </a:extLst>
          </p:cNvPr>
          <p:cNvSpPr>
            <a:spLocks noGrp="1"/>
          </p:cNvSpPr>
          <p:nvPr>
            <p:ph type="title"/>
          </p:nvPr>
        </p:nvSpPr>
        <p:spPr/>
        <p:txBody>
          <a:bodyPr/>
          <a:lstStyle/>
          <a:p>
            <a:r>
              <a:rPr lang="en-US" dirty="0">
                <a:solidFill>
                  <a:srgbClr val="FF6600"/>
                </a:solidFill>
              </a:rPr>
              <a:t>The new humanity = digital sub-prime, old racial capitalism, impoverishment for many</a:t>
            </a:r>
            <a:endParaRPr lang="en-US" dirty="0"/>
          </a:p>
        </p:txBody>
      </p:sp>
      <p:sp>
        <p:nvSpPr>
          <p:cNvPr id="3" name="Content Placeholder 2">
            <a:extLst>
              <a:ext uri="{FF2B5EF4-FFF2-40B4-BE49-F238E27FC236}">
                <a16:creationId xmlns:a16="http://schemas.microsoft.com/office/drawing/2014/main" xmlns="" id="{C61087C5-913F-9A43-BCFB-3F1D373C1653}"/>
              </a:ext>
            </a:extLst>
          </p:cNvPr>
          <p:cNvSpPr>
            <a:spLocks noGrp="1"/>
          </p:cNvSpPr>
          <p:nvPr>
            <p:ph idx="1"/>
          </p:nvPr>
        </p:nvSpPr>
        <p:spPr/>
        <p:txBody>
          <a:bodyPr>
            <a:normAutofit fontScale="70000" lnSpcReduction="20000"/>
          </a:bodyPr>
          <a:lstStyle/>
          <a:p>
            <a:r>
              <a:rPr lang="en-US" dirty="0">
                <a:solidFill>
                  <a:srgbClr val="FF0000"/>
                </a:solidFill>
              </a:rPr>
              <a:t>No algorithmic accountability</a:t>
            </a:r>
          </a:p>
          <a:p>
            <a:r>
              <a:rPr lang="en-US" dirty="0"/>
              <a:t>The already impoverished are targeted for predatory financial products, payday loans, online classes or debt relief services (Federal Trade Commission Report on Big Data 2016). Techniques such as “lead generation” rely on targeting the vulnerable, what Jackie Wang (2017) </a:t>
            </a:r>
            <a:r>
              <a:rPr lang="en-GB" dirty="0"/>
              <a:t>calls the new racial capitalism which begins with parasitic governance and predatory lending that extends credit only to dispossess later. </a:t>
            </a:r>
          </a:p>
          <a:p>
            <a:r>
              <a:rPr lang="en-GB" dirty="0"/>
              <a:t>Predatory lending has a decidedly spatial character and exists in many forms, including subprime mortgage loans, student loans for sham for-profit colleges, car loans, rent-to-own scams, payday loans, and bail bond loans. </a:t>
            </a:r>
            <a:endParaRPr lang="en-GB" dirty="0">
              <a:solidFill>
                <a:srgbClr val="FF0000"/>
              </a:solidFill>
            </a:endParaRPr>
          </a:p>
          <a:p>
            <a:r>
              <a:rPr lang="en-US" dirty="0">
                <a:solidFill>
                  <a:srgbClr val="FF0000"/>
                </a:solidFill>
              </a:rPr>
              <a:t>Privacy is an economic positional good.</a:t>
            </a:r>
          </a:p>
          <a:p>
            <a:r>
              <a:rPr lang="en-US" dirty="0"/>
              <a:t>The already impoverished are targeted for predatory financial products, payday loans, online classes or debt relief services (Federal Trade Commission Report on Big Data 2016). </a:t>
            </a:r>
          </a:p>
          <a:p>
            <a:r>
              <a:rPr lang="en-GB" dirty="0"/>
              <a:t>Predatory lending has a decidedly spatial character and exists in many forms, including subprime mortgage loans, student loans for sham for-profit colleges, car loans, rent-to-own scams, payday loans, and bail bond loans. </a:t>
            </a:r>
            <a:endParaRPr lang="en-GB" dirty="0">
              <a:solidFill>
                <a:srgbClr val="FF0000"/>
              </a:solidFill>
            </a:endParaRPr>
          </a:p>
          <a:p>
            <a:endParaRPr lang="en-US" dirty="0"/>
          </a:p>
          <a:p>
            <a:pPr marL="0" indent="0">
              <a:buNone/>
            </a:pPr>
            <a:endParaRPr lang="en-US" dirty="0"/>
          </a:p>
        </p:txBody>
      </p:sp>
    </p:spTree>
    <p:extLst>
      <p:ext uri="{BB962C8B-B14F-4D97-AF65-F5344CB8AC3E}">
        <p14:creationId xmlns:p14="http://schemas.microsoft.com/office/powerpoint/2010/main" val="3140189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93800"/>
          </a:xfrm>
        </p:spPr>
        <p:txBody>
          <a:bodyPr>
            <a:noAutofit/>
          </a:bodyPr>
          <a:lstStyle/>
          <a:p>
            <a:pPr>
              <a:lnSpc>
                <a:spcPct val="100000"/>
              </a:lnSpc>
            </a:pPr>
            <a:r>
              <a:rPr lang="en-US" sz="2800" dirty="0"/>
              <a:t>Generating digital inequality: also a different surveillance</a:t>
            </a:r>
            <a:endParaRPr lang="en-US" sz="2800" i="1" dirty="0"/>
          </a:p>
        </p:txBody>
      </p:sp>
      <p:sp>
        <p:nvSpPr>
          <p:cNvPr id="3" name="Content Placeholder 2"/>
          <p:cNvSpPr>
            <a:spLocks noGrp="1"/>
          </p:cNvSpPr>
          <p:nvPr>
            <p:ph idx="1"/>
          </p:nvPr>
        </p:nvSpPr>
        <p:spPr>
          <a:xfrm>
            <a:off x="0" y="1376954"/>
            <a:ext cx="12192000" cy="5445269"/>
          </a:xfrm>
        </p:spPr>
        <p:txBody>
          <a:bodyPr>
            <a:noAutofit/>
          </a:bodyPr>
          <a:lstStyle/>
          <a:p>
            <a:r>
              <a:rPr lang="en-US" sz="2000" dirty="0"/>
              <a:t>Those already subject to conditions of impoverishment will experience more surveillance with higher stakes, harsher consequences and lack of resources to seek redress (Gandy 2009; Gangadharan 2012; 2015). </a:t>
            </a:r>
          </a:p>
          <a:p>
            <a:r>
              <a:rPr lang="en-US" sz="2000" dirty="0"/>
              <a:t>Madden et al. (2017) identify networked privacy harms in which users are held liable for their own behaviour and the actions of those in their networks.</a:t>
            </a:r>
          </a:p>
          <a:p>
            <a:r>
              <a:rPr lang="en-US" sz="2000" dirty="0"/>
              <a:t>They will be subject to excessive state surveillance: eg Job applications more likely to be a source of surveillance, and more likely to be subject to “threat scoring” </a:t>
            </a:r>
            <a:r>
              <a:rPr lang="mr-IN" sz="2000" dirty="0"/>
              <a:t>–</a:t>
            </a:r>
            <a:r>
              <a:rPr lang="en-US" sz="2000" dirty="0"/>
              <a:t> a person’s propensity to be involved in a crime</a:t>
            </a:r>
          </a:p>
          <a:p>
            <a:r>
              <a:rPr lang="en-US" sz="2000" dirty="0"/>
              <a:t>Performative commercial categorization by data brokers as eg “rural and barely making it”, “fragile families” as in, the categorizations will have future effects on systems of classification. </a:t>
            </a:r>
          </a:p>
          <a:p>
            <a:r>
              <a:rPr lang="en-US" sz="2000" dirty="0"/>
              <a:t>Credit scoring algorithms, which are considered to be a “trade secret” (1 in 5 have errors); state profiles also often inaccurate, but very difficulty to change profiles (Pasquale 2014)</a:t>
            </a:r>
          </a:p>
          <a:p>
            <a:r>
              <a:rPr lang="en-US" sz="2000" dirty="0"/>
              <a:t>Almost impossible to bring a legal case (difficulty of having the technological power to collect the evidence eg to challenge Steve Bannon’s $1.3 billion super computers)</a:t>
            </a:r>
          </a:p>
          <a:p>
            <a:pPr marL="0" indent="0">
              <a:buNone/>
            </a:pPr>
            <a:endParaRPr lang="en-US" sz="2000" dirty="0"/>
          </a:p>
        </p:txBody>
      </p:sp>
    </p:spTree>
    <p:extLst>
      <p:ext uri="{BB962C8B-B14F-4D97-AF65-F5344CB8AC3E}">
        <p14:creationId xmlns:p14="http://schemas.microsoft.com/office/powerpoint/2010/main" val="2876487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Trading faster than the speed of light</a:t>
            </a:r>
          </a:p>
        </p:txBody>
      </p:sp>
      <p:sp>
        <p:nvSpPr>
          <p:cNvPr id="3" name="Content Placeholder 2"/>
          <p:cNvSpPr>
            <a:spLocks noGrp="1"/>
          </p:cNvSpPr>
          <p:nvPr>
            <p:ph idx="1"/>
          </p:nvPr>
        </p:nvSpPr>
        <p:spPr>
          <a:xfrm>
            <a:off x="838200" y="1825624"/>
            <a:ext cx="10515600" cy="4815807"/>
          </a:xfrm>
        </p:spPr>
        <p:txBody>
          <a:bodyPr>
            <a:noAutofit/>
          </a:bodyPr>
          <a:lstStyle/>
          <a:p>
            <a:r>
              <a:rPr lang="en-US" sz="1600" dirty="0"/>
              <a:t>120 milliseconds is about one-third of the time it takes a human to blink an eye</a:t>
            </a:r>
          </a:p>
          <a:p>
            <a:r>
              <a:rPr lang="en-US" sz="1600" dirty="0"/>
              <a:t>Bids are made by advertisers for access to your data </a:t>
            </a:r>
            <a:r>
              <a:rPr lang="en-US" sz="1600" dirty="0">
                <a:solidFill>
                  <a:srgbClr val="ED7D31"/>
                </a:solidFill>
              </a:rPr>
              <a:t>50 billion times a day, or about half a million times per second. </a:t>
            </a:r>
          </a:p>
          <a:p>
            <a:r>
              <a:rPr lang="en-US" sz="1600" dirty="0">
                <a:solidFill>
                  <a:srgbClr val="ED7D31"/>
                </a:solidFill>
              </a:rPr>
              <a:t>100,000 requests from advertisers per second </a:t>
            </a:r>
            <a:r>
              <a:rPr lang="en-US" sz="1600" dirty="0"/>
              <a:t>(Any longer than that, and it threatened to delay the Facebook page load). </a:t>
            </a:r>
          </a:p>
          <a:p>
            <a:r>
              <a:rPr lang="en-US" sz="1600" dirty="0"/>
              <a:t>Light travels fast (299,792,458 meters per second), but not fast enough. </a:t>
            </a:r>
          </a:p>
          <a:p>
            <a:r>
              <a:rPr lang="en-US" sz="1600" dirty="0"/>
              <a:t>In 2014 Facebook had 52,000 unique attribute data signals on one profile. It buys other data to develop this profile. </a:t>
            </a:r>
          </a:p>
          <a:p>
            <a:pPr marL="0" indent="0">
              <a:buNone/>
            </a:pPr>
            <a:endParaRPr lang="en-GB" sz="1600" dirty="0"/>
          </a:p>
          <a:p>
            <a:pPr marL="0" indent="0">
              <a:buNone/>
            </a:pPr>
            <a:endParaRPr lang="en-GB" sz="1600" dirty="0"/>
          </a:p>
          <a:p>
            <a:pPr marL="0" indent="0">
              <a:buNone/>
            </a:pPr>
            <a:r>
              <a:rPr lang="en-GB" sz="1600" dirty="0"/>
              <a:t>Facebook continually uses machine learning algorithms (with over 100,000 signals) to </a:t>
            </a:r>
            <a:r>
              <a:rPr lang="en-GB" sz="1600" dirty="0">
                <a:solidFill>
                  <a:srgbClr val="C00000"/>
                </a:solidFill>
              </a:rPr>
              <a:t>experiment</a:t>
            </a:r>
            <a:r>
              <a:rPr lang="en-GB" sz="1600" dirty="0"/>
              <a:t> with your data to enable it to match to advertisers. You provide the signals every time you use the internet eg device used, speed of connection, browsers, emails, webpages, banking, language in messaging, videos watched, reactions to, click bait, location data, your networks, plus historic data, plus data bought from brokers.</a:t>
            </a:r>
          </a:p>
          <a:p>
            <a:pPr marL="0" indent="0">
              <a:buNone/>
            </a:pPr>
            <a:r>
              <a:rPr lang="en-US" sz="2000" dirty="0">
                <a:solidFill>
                  <a:srgbClr val="FF0000"/>
                </a:solidFill>
              </a:rPr>
              <a:t>One person’s data signal: XGQnGPA1MCmThgb9wN4vL0UpgBUUtWg.rg.FTN.0.AWUxZtUf</a:t>
            </a:r>
          </a:p>
          <a:p>
            <a:pPr marL="0" indent="0">
              <a:buNone/>
            </a:pPr>
            <a:r>
              <a:rPr lang="en-US" sz="1200" dirty="0"/>
              <a:t>From Antiono Garcia Martinez (Facebook Product Manager 2016) “Chaos Monkeys”</a:t>
            </a:r>
          </a:p>
          <a:p>
            <a:pPr marL="0" indent="0">
              <a:buNone/>
            </a:pPr>
            <a:r>
              <a:rPr lang="en-US" sz="1200" dirty="0"/>
              <a:t>Advertising use of programmatic marketing is the digital industry equivalent of financial flash trading (see Michael Lewis’s “Flash Boys”)</a:t>
            </a:r>
          </a:p>
        </p:txBody>
      </p:sp>
    </p:spTree>
    <p:extLst>
      <p:ext uri="{BB962C8B-B14F-4D97-AF65-F5344CB8AC3E}">
        <p14:creationId xmlns:p14="http://schemas.microsoft.com/office/powerpoint/2010/main" val="923264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D853B863-EE5F-2744-A906-1F3B0EED3BD9}"/>
              </a:ext>
            </a:extLst>
          </p:cNvPr>
          <p:cNvPicPr>
            <a:picLocks noGrp="1" noChangeAspect="1"/>
          </p:cNvPicPr>
          <p:nvPr>
            <p:ph type="pic" idx="1"/>
          </p:nvPr>
        </p:nvPicPr>
        <p:blipFill>
          <a:blip r:embed="rId2"/>
          <a:srcRect t="23826" b="23826"/>
          <a:stretch>
            <a:fillRect/>
          </a:stretch>
        </p:blipFill>
        <p:spPr/>
      </p:pic>
      <p:sp>
        <p:nvSpPr>
          <p:cNvPr id="4" name="Text Placeholder 3">
            <a:extLst>
              <a:ext uri="{FF2B5EF4-FFF2-40B4-BE49-F238E27FC236}">
                <a16:creationId xmlns:a16="http://schemas.microsoft.com/office/drawing/2014/main" xmlns="" id="{7DC0F364-1EA3-C54D-92FD-685F7FC3DC81}"/>
              </a:ext>
            </a:extLst>
          </p:cNvPr>
          <p:cNvSpPr>
            <a:spLocks noGrp="1"/>
          </p:cNvSpPr>
          <p:nvPr>
            <p:ph type="body" sz="half" idx="2"/>
          </p:nvPr>
        </p:nvSpPr>
        <p:spPr>
          <a:xfrm>
            <a:off x="705458" y="2142877"/>
            <a:ext cx="3932237" cy="3811588"/>
          </a:xfrm>
        </p:spPr>
        <p:txBody>
          <a:bodyPr>
            <a:normAutofit lnSpcReduction="10000"/>
          </a:bodyPr>
          <a:lstStyle/>
          <a:p>
            <a:r>
              <a:rPr lang="en-GB" dirty="0"/>
              <a:t/>
            </a:r>
            <a:br>
              <a:rPr lang="en-GB" dirty="0"/>
            </a:br>
            <a:r>
              <a:rPr lang="en-GB" dirty="0"/>
              <a:t/>
            </a:r>
            <a:br>
              <a:rPr lang="en-GB" dirty="0"/>
            </a:br>
            <a:r>
              <a:rPr lang="en-GB" dirty="0"/>
              <a:t>In Indiana, an automated benefits system that </a:t>
            </a:r>
            <a:r>
              <a:rPr lang="en-GB" dirty="0">
                <a:solidFill>
                  <a:srgbClr val="C55A11"/>
                </a:solidFill>
              </a:rPr>
              <a:t>categorised even its own frequent errors as “failure to cooperate” denied a million welfare applications over three years. </a:t>
            </a:r>
          </a:p>
          <a:p>
            <a:endParaRPr lang="en-GB" dirty="0">
              <a:solidFill>
                <a:srgbClr val="C55A11"/>
              </a:solidFill>
            </a:endParaRPr>
          </a:p>
          <a:p>
            <a:r>
              <a:rPr lang="en-GB" dirty="0"/>
              <a:t>Wrongful denials of food stamps soared from 1.5 per cent to 12.2 per cent. </a:t>
            </a:r>
          </a:p>
          <a:p>
            <a:endParaRPr lang="en-GB" dirty="0"/>
          </a:p>
          <a:p>
            <a:r>
              <a:rPr lang="en-GB" dirty="0"/>
              <a:t>Meanwhile, in the interests of efficiency and fraud reduction, automation replaced caseworkers who could exercise compassion and wisdom in helping vulnerable people navigate the complexities of poverty, illness, unemployment and bereavement.</a:t>
            </a:r>
            <a:endParaRPr lang="en-US" dirty="0"/>
          </a:p>
        </p:txBody>
      </p:sp>
      <p:sp>
        <p:nvSpPr>
          <p:cNvPr id="7" name="Title 6">
            <a:extLst>
              <a:ext uri="{FF2B5EF4-FFF2-40B4-BE49-F238E27FC236}">
                <a16:creationId xmlns:a16="http://schemas.microsoft.com/office/drawing/2014/main" xmlns="" id="{BADF8334-9260-EE43-ABF5-1BEF2C5C5D25}"/>
              </a:ext>
            </a:extLst>
          </p:cNvPr>
          <p:cNvSpPr>
            <a:spLocks noGrp="1"/>
          </p:cNvSpPr>
          <p:nvPr>
            <p:ph type="title"/>
          </p:nvPr>
        </p:nvSpPr>
        <p:spPr/>
        <p:txBody>
          <a:bodyPr/>
          <a:lstStyle/>
          <a:p>
            <a:r>
              <a:rPr lang="en-US" dirty="0"/>
              <a:t>Virginia Eubanks (2017)</a:t>
            </a:r>
          </a:p>
        </p:txBody>
      </p:sp>
    </p:spTree>
    <p:extLst>
      <p:ext uri="{BB962C8B-B14F-4D97-AF65-F5344CB8AC3E}">
        <p14:creationId xmlns:p14="http://schemas.microsoft.com/office/powerpoint/2010/main" val="1218229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9518"/>
          </a:xfrm>
        </p:spPr>
        <p:txBody>
          <a:bodyPr/>
          <a:lstStyle/>
          <a:p>
            <a:r>
              <a:rPr lang="en-US" dirty="0"/>
              <a:t>Using digital technology to predict crime</a:t>
            </a:r>
          </a:p>
        </p:txBody>
      </p:sp>
      <p:sp>
        <p:nvSpPr>
          <p:cNvPr id="3" name="Content Placeholder 2"/>
          <p:cNvSpPr>
            <a:spLocks noGrp="1"/>
          </p:cNvSpPr>
          <p:nvPr>
            <p:ph idx="1"/>
          </p:nvPr>
        </p:nvSpPr>
        <p:spPr>
          <a:xfrm>
            <a:off x="838200" y="1224643"/>
            <a:ext cx="10515600" cy="4952320"/>
          </a:xfrm>
        </p:spPr>
        <p:txBody>
          <a:bodyPr>
            <a:noAutofit/>
          </a:bodyPr>
          <a:lstStyle/>
          <a:p>
            <a:r>
              <a:rPr lang="en-US" sz="1800" dirty="0"/>
              <a:t>19.46 predictive policing algorithms</a:t>
            </a:r>
          </a:p>
          <a:p>
            <a:r>
              <a:rPr lang="en-US" sz="1800" dirty="0"/>
              <a:t>PredPol, CompStat, HunchLab; using big data gained from WMDs (tracking) to predict whether you are likely to commit a criminal act. Use hot spot predictors eg ATMs, 7/11stores, with historical data to try and predict where the next crime will take place.</a:t>
            </a:r>
          </a:p>
          <a:p>
            <a:r>
              <a:rPr lang="en-US" sz="1800" dirty="0"/>
              <a:t>Problem is that </a:t>
            </a:r>
            <a:r>
              <a:rPr lang="en-US" sz="1800" dirty="0">
                <a:solidFill>
                  <a:schemeClr val="accent2"/>
                </a:solidFill>
              </a:rPr>
              <a:t>they don</a:t>
            </a:r>
            <a:r>
              <a:rPr lang="fr-FR" sz="1800" dirty="0">
                <a:solidFill>
                  <a:schemeClr val="accent2"/>
                </a:solidFill>
              </a:rPr>
              <a:t>’</a:t>
            </a:r>
            <a:r>
              <a:rPr lang="en-US" sz="1800" dirty="0">
                <a:solidFill>
                  <a:schemeClr val="accent2"/>
                </a:solidFill>
              </a:rPr>
              <a:t>t differentiate </a:t>
            </a:r>
            <a:r>
              <a:rPr lang="en-US" sz="1800" dirty="0"/>
              <a:t>between serious and nuisance crime (which is endemic in impoverished areas. The stats become self-fulfilling as police congregate on impoverished areas, arrest more people, fulfil their targets, criminalise more of the local population thereby making it more difficult for people to get a job, leading to more petty crime; a pernicious feedback loop.</a:t>
            </a:r>
          </a:p>
          <a:p>
            <a:r>
              <a:rPr lang="en-US" sz="1800" dirty="0"/>
              <a:t>The designers claim they are race/class “blind”, instead based on geography. But as we know geography is a proxy for race; some areas are where working class/black/South Asian populations live and so will be targeted more by police, leading to more arrests, more criminalisation, more pathology eg “Black crime”</a:t>
            </a:r>
          </a:p>
          <a:p>
            <a:r>
              <a:rPr lang="en-US" sz="1800" dirty="0"/>
              <a:t>All depends on which data signals are used (eg geography, previous crime rates, family backgrounds, education, </a:t>
            </a:r>
            <a:r>
              <a:rPr lang="en-US" sz="1800" dirty="0" smtClean="0"/>
              <a:t>etc.)</a:t>
            </a:r>
            <a:r>
              <a:rPr lang="en-US" sz="1800" dirty="0"/>
              <a:t>. This “locks” people into place because they are more likely to be arrested if they are in specific areas. Predictive policing is a way to criminalise poverty.</a:t>
            </a:r>
          </a:p>
          <a:p>
            <a:r>
              <a:rPr lang="en-US" sz="1800" dirty="0"/>
              <a:t>Predictive policing completely ignores  financial crime (that which nearly destroyed the global economy in 2008 for instance)</a:t>
            </a:r>
          </a:p>
          <a:p>
            <a:r>
              <a:rPr lang="en-US" sz="1800" dirty="0">
                <a:hlinkClick r:id="rId2"/>
              </a:rPr>
              <a:t>http://www.bbc.co.uk/programmes/b085wj18</a:t>
            </a:r>
            <a:r>
              <a:rPr lang="en-US" sz="1800" dirty="0"/>
              <a:t>BBCRadio4 “Controlling the Unaccountable Algorithm”</a:t>
            </a:r>
          </a:p>
        </p:txBody>
      </p:sp>
    </p:spTree>
    <p:extLst>
      <p:ext uri="{BB962C8B-B14F-4D97-AF65-F5344CB8AC3E}">
        <p14:creationId xmlns:p14="http://schemas.microsoft.com/office/powerpoint/2010/main" val="2483727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6550" y="0"/>
            <a:ext cx="4483100" cy="6858000"/>
          </a:xfrm>
          <a:prstGeom prst="rect">
            <a:avLst/>
          </a:prstGeom>
        </p:spPr>
      </p:pic>
      <p:sp>
        <p:nvSpPr>
          <p:cNvPr id="3" name="TextBox 2"/>
          <p:cNvSpPr txBox="1"/>
          <p:nvPr/>
        </p:nvSpPr>
        <p:spPr>
          <a:xfrm flipH="1">
            <a:off x="6017764" y="95854"/>
            <a:ext cx="6174235" cy="5078314"/>
          </a:xfrm>
          <a:prstGeom prst="rect">
            <a:avLst/>
          </a:prstGeom>
          <a:noFill/>
        </p:spPr>
        <p:txBody>
          <a:bodyPr wrap="square" rtlCol="0">
            <a:spAutoFit/>
          </a:bodyPr>
          <a:lstStyle/>
          <a:p>
            <a:r>
              <a:rPr lang="en-US" dirty="0"/>
              <a:t>Tracked the the arc of a US person’s life </a:t>
            </a:r>
            <a:r>
              <a:rPr lang="mr-IN" dirty="0"/>
              <a:t>–</a:t>
            </a:r>
            <a:r>
              <a:rPr lang="en-US" dirty="0"/>
              <a:t> primary school tests, education funding, teacher scores, college recruitment eg sub-prime university targeting eg Trump uni</a:t>
            </a:r>
          </a:p>
          <a:p>
            <a:endParaRPr lang="en-US" dirty="0"/>
          </a:p>
          <a:p>
            <a:r>
              <a:rPr lang="en-US" dirty="0"/>
              <a:t>Job applications, CV scanning, evaluate worker performance, tracking social media</a:t>
            </a:r>
          </a:p>
          <a:p>
            <a:endParaRPr lang="en-US" dirty="0"/>
          </a:p>
          <a:p>
            <a:r>
              <a:rPr lang="en-US" dirty="0"/>
              <a:t>Banking, credit, spending habits</a:t>
            </a:r>
          </a:p>
          <a:p>
            <a:endParaRPr lang="en-US" dirty="0"/>
          </a:p>
          <a:p>
            <a:r>
              <a:rPr lang="en-US" dirty="0"/>
              <a:t>All search histories</a:t>
            </a:r>
          </a:p>
          <a:p>
            <a:endParaRPr lang="en-US" dirty="0"/>
          </a:p>
          <a:p>
            <a:r>
              <a:rPr lang="en-US" dirty="0"/>
              <a:t>All health data</a:t>
            </a:r>
          </a:p>
          <a:p>
            <a:endParaRPr lang="en-US" dirty="0"/>
          </a:p>
          <a:p>
            <a:r>
              <a:rPr lang="en-US" dirty="0"/>
              <a:t>Predictive policing</a:t>
            </a:r>
          </a:p>
          <a:p>
            <a:endParaRPr lang="en-US" dirty="0"/>
          </a:p>
          <a:p>
            <a:r>
              <a:rPr lang="en-US" dirty="0"/>
              <a:t>Feed off each other over a lifetime “</a:t>
            </a:r>
            <a:r>
              <a:rPr lang="en-US" dirty="0">
                <a:solidFill>
                  <a:srgbClr val="ED7D31"/>
                </a:solidFill>
              </a:rPr>
              <a:t>a death spiral of modeling</a:t>
            </a:r>
            <a:r>
              <a:rPr lang="en-US" dirty="0"/>
              <a:t>” hence WMD</a:t>
            </a:r>
          </a:p>
          <a:p>
            <a:r>
              <a:rPr lang="en-US" dirty="0"/>
              <a:t>But also inherited</a:t>
            </a:r>
            <a:r>
              <a:rPr lang="mr-IN" dirty="0"/>
              <a:t>…</a:t>
            </a:r>
            <a:r>
              <a:rPr lang="en-GB" dirty="0"/>
              <a:t>..</a:t>
            </a:r>
            <a:endParaRPr lang="en-US" dirty="0"/>
          </a:p>
        </p:txBody>
      </p:sp>
      <p:sp>
        <p:nvSpPr>
          <p:cNvPr id="4" name="TextBox 3"/>
          <p:cNvSpPr txBox="1"/>
          <p:nvPr/>
        </p:nvSpPr>
        <p:spPr>
          <a:xfrm>
            <a:off x="6385787" y="5174168"/>
            <a:ext cx="5442787" cy="2031325"/>
          </a:xfrm>
          <a:prstGeom prst="rect">
            <a:avLst/>
          </a:prstGeom>
          <a:noFill/>
        </p:spPr>
        <p:txBody>
          <a:bodyPr wrap="square" rtlCol="0">
            <a:spAutoFit/>
          </a:bodyPr>
          <a:lstStyle/>
          <a:p>
            <a:r>
              <a:rPr lang="en-US" dirty="0"/>
              <a:t>Opaque, unregulated, incontestable: “these models are constructed not just from data but from the choices we make about which data to pay attention to and which to leave out. These choices are not just about logistic, profits and efficiency. They are fundamentally moral” p218</a:t>
            </a:r>
          </a:p>
          <a:p>
            <a:endParaRPr lang="en-US" dirty="0"/>
          </a:p>
        </p:txBody>
      </p:sp>
      <p:sp>
        <p:nvSpPr>
          <p:cNvPr id="5" name="TextBox 4"/>
          <p:cNvSpPr txBox="1"/>
          <p:nvPr/>
        </p:nvSpPr>
        <p:spPr>
          <a:xfrm>
            <a:off x="221504" y="959934"/>
            <a:ext cx="2037845" cy="4247317"/>
          </a:xfrm>
          <a:prstGeom prst="rect">
            <a:avLst/>
          </a:prstGeom>
          <a:noFill/>
        </p:spPr>
        <p:txBody>
          <a:bodyPr wrap="square" rtlCol="0">
            <a:spAutoFit/>
          </a:bodyPr>
          <a:lstStyle/>
          <a:p>
            <a:r>
              <a:rPr lang="en-US" dirty="0"/>
              <a:t>Significance over a lifetime</a:t>
            </a:r>
          </a:p>
          <a:p>
            <a:endParaRPr lang="en-US" dirty="0"/>
          </a:p>
          <a:p>
            <a:endParaRPr lang="en-US" dirty="0"/>
          </a:p>
          <a:p>
            <a:endParaRPr lang="en-US" dirty="0"/>
          </a:p>
          <a:p>
            <a:r>
              <a:rPr lang="en-US" dirty="0"/>
              <a:t>Significance </a:t>
            </a:r>
          </a:p>
          <a:p>
            <a:r>
              <a:rPr lang="en-US" dirty="0"/>
              <a:t>of inter-generational</a:t>
            </a:r>
          </a:p>
          <a:p>
            <a:r>
              <a:rPr lang="en-US" dirty="0"/>
              <a:t>Transmission</a:t>
            </a:r>
          </a:p>
          <a:p>
            <a:endParaRPr lang="en-US" dirty="0"/>
          </a:p>
          <a:p>
            <a:endParaRPr lang="en-US" dirty="0"/>
          </a:p>
          <a:p>
            <a:endParaRPr lang="en-US" dirty="0"/>
          </a:p>
          <a:p>
            <a:r>
              <a:rPr lang="en-US" dirty="0"/>
              <a:t>Significance of </a:t>
            </a:r>
          </a:p>
          <a:p>
            <a:r>
              <a:rPr lang="en-US" dirty="0"/>
              <a:t>family/</a:t>
            </a:r>
          </a:p>
          <a:p>
            <a:r>
              <a:rPr lang="en-US" dirty="0"/>
              <a:t>friendship networks</a:t>
            </a:r>
          </a:p>
        </p:txBody>
      </p:sp>
    </p:spTree>
    <p:extLst>
      <p:ext uri="{BB962C8B-B14F-4D97-AF65-F5344CB8AC3E}">
        <p14:creationId xmlns:p14="http://schemas.microsoft.com/office/powerpoint/2010/main" val="2320858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4B0616B-5BA1-5A48-96B9-1CEADAE9ED33}"/>
              </a:ext>
            </a:extLst>
          </p:cNvPr>
          <p:cNvPicPr>
            <a:picLocks noChangeAspect="1"/>
          </p:cNvPicPr>
          <p:nvPr/>
        </p:nvPicPr>
        <p:blipFill>
          <a:blip r:embed="rId2"/>
          <a:stretch>
            <a:fillRect/>
          </a:stretch>
        </p:blipFill>
        <p:spPr>
          <a:xfrm>
            <a:off x="3253311" y="0"/>
            <a:ext cx="8472119" cy="6858000"/>
          </a:xfrm>
          <a:prstGeom prst="rect">
            <a:avLst/>
          </a:prstGeom>
        </p:spPr>
      </p:pic>
      <p:sp>
        <p:nvSpPr>
          <p:cNvPr id="4" name="TextBox 3">
            <a:extLst>
              <a:ext uri="{FF2B5EF4-FFF2-40B4-BE49-F238E27FC236}">
                <a16:creationId xmlns:a16="http://schemas.microsoft.com/office/drawing/2014/main" xmlns="" id="{771E5CE0-F2DC-C643-80D8-D77B4C4CE778}"/>
              </a:ext>
            </a:extLst>
          </p:cNvPr>
          <p:cNvSpPr txBox="1"/>
          <p:nvPr/>
        </p:nvSpPr>
        <p:spPr>
          <a:xfrm>
            <a:off x="244549" y="2562447"/>
            <a:ext cx="1668855" cy="1200329"/>
          </a:xfrm>
          <a:prstGeom prst="rect">
            <a:avLst/>
          </a:prstGeom>
          <a:noFill/>
        </p:spPr>
        <p:txBody>
          <a:bodyPr wrap="none" rtlCol="0">
            <a:spAutoFit/>
          </a:bodyPr>
          <a:lstStyle/>
          <a:p>
            <a:r>
              <a:rPr lang="en-US" dirty="0"/>
              <a:t>Remember just </a:t>
            </a:r>
          </a:p>
          <a:p>
            <a:r>
              <a:rPr lang="en-US" dirty="0"/>
              <a:t>how big the</a:t>
            </a:r>
          </a:p>
          <a:p>
            <a:r>
              <a:rPr lang="en-US" dirty="0"/>
              <a:t>tracking </a:t>
            </a:r>
          </a:p>
          <a:p>
            <a:r>
              <a:rPr lang="en-US" dirty="0"/>
              <a:t>infrastructure is</a:t>
            </a:r>
          </a:p>
        </p:txBody>
      </p:sp>
      <p:sp>
        <p:nvSpPr>
          <p:cNvPr id="6" name="Rectangle 5">
            <a:extLst>
              <a:ext uri="{FF2B5EF4-FFF2-40B4-BE49-F238E27FC236}">
                <a16:creationId xmlns:a16="http://schemas.microsoft.com/office/drawing/2014/main" xmlns="" id="{B1AED6AC-EE87-7B45-9775-EC30867A3CF4}"/>
              </a:ext>
            </a:extLst>
          </p:cNvPr>
          <p:cNvSpPr/>
          <p:nvPr/>
        </p:nvSpPr>
        <p:spPr>
          <a:xfrm>
            <a:off x="244550" y="5090990"/>
            <a:ext cx="2803450" cy="1200329"/>
          </a:xfrm>
          <a:prstGeom prst="rect">
            <a:avLst/>
          </a:prstGeom>
        </p:spPr>
        <p:txBody>
          <a:bodyPr wrap="square">
            <a:spAutoFit/>
          </a:bodyPr>
          <a:lstStyle/>
          <a:p>
            <a:r>
              <a:rPr lang="en-US" dirty="0"/>
              <a:t>Check:</a:t>
            </a:r>
          </a:p>
          <a:p>
            <a:endParaRPr lang="en-US" dirty="0"/>
          </a:p>
          <a:p>
            <a:r>
              <a:rPr lang="en-US" dirty="0"/>
              <a:t>https://crackedlabs.org/en/corporate-surveillance/#6</a:t>
            </a:r>
          </a:p>
        </p:txBody>
      </p:sp>
    </p:spTree>
    <p:extLst>
      <p:ext uri="{BB962C8B-B14F-4D97-AF65-F5344CB8AC3E}">
        <p14:creationId xmlns:p14="http://schemas.microsoft.com/office/powerpoint/2010/main" val="1833029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make us do?</a:t>
            </a:r>
          </a:p>
        </p:txBody>
      </p:sp>
      <p:sp>
        <p:nvSpPr>
          <p:cNvPr id="3" name="Content Placeholder 2"/>
          <p:cNvSpPr>
            <a:spLocks noGrp="1"/>
          </p:cNvSpPr>
          <p:nvPr>
            <p:ph idx="1"/>
          </p:nvPr>
        </p:nvSpPr>
        <p:spPr/>
        <p:txBody>
          <a:bodyPr>
            <a:normAutofit fontScale="92500" lnSpcReduction="20000"/>
          </a:bodyPr>
          <a:lstStyle/>
          <a:p>
            <a:r>
              <a:rPr lang="en-GB" dirty="0"/>
              <a:t>This logic of capital accumulation not just shapes our communication but also shapes our </a:t>
            </a:r>
            <a:r>
              <a:rPr lang="en-GB" dirty="0">
                <a:solidFill>
                  <a:srgbClr val="FF0000"/>
                </a:solidFill>
              </a:rPr>
              <a:t>habits, </a:t>
            </a:r>
            <a:r>
              <a:rPr lang="en-GB" dirty="0"/>
              <a:t>such as the </a:t>
            </a:r>
            <a:r>
              <a:rPr lang="en-GB" dirty="0">
                <a:solidFill>
                  <a:srgbClr val="FF0000"/>
                </a:solidFill>
              </a:rPr>
              <a:t>compulsion</a:t>
            </a:r>
            <a:r>
              <a:rPr lang="en-GB" dirty="0"/>
              <a:t> to constantly check, to broadcast, to lurk and the many activities we identified through our research. </a:t>
            </a:r>
          </a:p>
          <a:p>
            <a:r>
              <a:rPr lang="en-GB" dirty="0"/>
              <a:t>Smart phones have become similar to prosthetics, rarely leaving our hands, </a:t>
            </a:r>
            <a:r>
              <a:rPr lang="en-GB" dirty="0">
                <a:solidFill>
                  <a:srgbClr val="FF0000"/>
                </a:solidFill>
              </a:rPr>
              <a:t>converting our time use for the interests of consumption</a:t>
            </a:r>
            <a:r>
              <a:rPr lang="en-GB" dirty="0"/>
              <a:t>.</a:t>
            </a:r>
          </a:p>
          <a:p>
            <a:r>
              <a:rPr lang="en-GB" dirty="0"/>
              <a:t> Power </a:t>
            </a:r>
            <a:r>
              <a:rPr lang="en-GB" dirty="0">
                <a:solidFill>
                  <a:srgbClr val="FF0000"/>
                </a:solidFill>
              </a:rPr>
              <a:t>works </a:t>
            </a:r>
            <a:r>
              <a:rPr lang="en-GB" i="1" dirty="0">
                <a:solidFill>
                  <a:srgbClr val="FF0000"/>
                </a:solidFill>
              </a:rPr>
              <a:t>through us</a:t>
            </a:r>
            <a:r>
              <a:rPr lang="en-GB" dirty="0">
                <a:solidFill>
                  <a:srgbClr val="FF0000"/>
                </a:solidFill>
              </a:rPr>
              <a:t> </a:t>
            </a:r>
            <a:r>
              <a:rPr lang="en-GB" dirty="0"/>
              <a:t>connecting devices to bodies, people to people and advertisers to us. </a:t>
            </a:r>
          </a:p>
          <a:p>
            <a:r>
              <a:rPr lang="en-GB" dirty="0"/>
              <a:t>This oozing of capital interests for potential future accumulation into our daily life and habits has become </a:t>
            </a:r>
            <a:r>
              <a:rPr lang="en-GB" dirty="0">
                <a:solidFill>
                  <a:srgbClr val="FF0000"/>
                </a:solidFill>
              </a:rPr>
              <a:t>normalised </a:t>
            </a:r>
            <a:r>
              <a:rPr lang="mr-IN" dirty="0">
                <a:solidFill>
                  <a:srgbClr val="FF0000"/>
                </a:solidFill>
              </a:rPr>
              <a:t>–</a:t>
            </a:r>
            <a:r>
              <a:rPr lang="en-GB" dirty="0">
                <a:solidFill>
                  <a:srgbClr val="FF0000"/>
                </a:solidFill>
              </a:rPr>
              <a:t> our research participants were “resigned”</a:t>
            </a:r>
            <a:endParaRPr lang="en-GB" dirty="0">
              <a:ea typeface="Times New Roman"/>
              <a:cs typeface="Times New Roman"/>
            </a:endParaRPr>
          </a:p>
          <a:p>
            <a:pPr marL="0" indent="0">
              <a:buNone/>
            </a:pPr>
            <a:r>
              <a:rPr lang="en-GB" dirty="0" smtClean="0">
                <a:ea typeface="Times New Roman"/>
                <a:cs typeface="Times New Roman"/>
              </a:rPr>
              <a:t>This </a:t>
            </a:r>
            <a:r>
              <a:rPr lang="en-GB" dirty="0">
                <a:ea typeface="Times New Roman"/>
                <a:cs typeface="Times New Roman"/>
              </a:rPr>
              <a:t>is ideology without ideas, an ideology of expressive action, ideology of form not content, and an ideology of made from connective convenience</a:t>
            </a:r>
            <a:r>
              <a:rPr lang="en-GB" dirty="0"/>
              <a:t> </a:t>
            </a:r>
            <a:endParaRPr lang="en-GB" dirty="0">
              <a:solidFill>
                <a:srgbClr val="FF0000"/>
              </a:solidFill>
            </a:endParaRPr>
          </a:p>
          <a:p>
            <a:endParaRPr lang="en-GB" dirty="0">
              <a:solidFill>
                <a:srgbClr val="FF0000"/>
              </a:solidFill>
            </a:endParaRPr>
          </a:p>
          <a:p>
            <a:endParaRPr lang="en-US" dirty="0"/>
          </a:p>
        </p:txBody>
      </p:sp>
    </p:spTree>
    <p:extLst>
      <p:ext uri="{BB962C8B-B14F-4D97-AF65-F5344CB8AC3E}">
        <p14:creationId xmlns:p14="http://schemas.microsoft.com/office/powerpoint/2010/main" val="3186908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09456"/>
          </a:xfrm>
        </p:spPr>
        <p:txBody>
          <a:bodyPr>
            <a:normAutofit/>
          </a:bodyPr>
          <a:lstStyle/>
          <a:p>
            <a:r>
              <a:rPr lang="en-GB" b="1" dirty="0" smtClean="0">
                <a:latin typeface="Cambria"/>
                <a:ea typeface="Times New Roman"/>
                <a:cs typeface="Times New Roman"/>
              </a:rPr>
              <a:t>The power to extract profit from existence</a:t>
            </a:r>
            <a:endParaRPr lang="en-US" dirty="0"/>
          </a:p>
        </p:txBody>
      </p:sp>
      <p:sp>
        <p:nvSpPr>
          <p:cNvPr id="3" name="Content Placeholder 2"/>
          <p:cNvSpPr>
            <a:spLocks noGrp="1"/>
          </p:cNvSpPr>
          <p:nvPr>
            <p:ph idx="1"/>
          </p:nvPr>
        </p:nvSpPr>
        <p:spPr>
          <a:xfrm>
            <a:off x="838200" y="1315284"/>
            <a:ext cx="10515600" cy="5542715"/>
          </a:xfrm>
        </p:spPr>
        <p:txBody>
          <a:bodyPr>
            <a:normAutofit fontScale="70000" lnSpcReduction="20000"/>
          </a:bodyPr>
          <a:lstStyle/>
          <a:p>
            <a:r>
              <a:rPr lang="en-GB" dirty="0">
                <a:ea typeface="Times New Roman"/>
                <a:cs typeface="Times New Roman"/>
              </a:rPr>
              <a:t>As we do things we are not just being profiled and targeted, tracked and traded, we are being </a:t>
            </a:r>
            <a:r>
              <a:rPr lang="en-GB" dirty="0">
                <a:solidFill>
                  <a:srgbClr val="FF0000"/>
                </a:solidFill>
                <a:ea typeface="Times New Roman"/>
                <a:cs typeface="Times New Roman"/>
              </a:rPr>
              <a:t>constantly classified</a:t>
            </a:r>
            <a:r>
              <a:rPr lang="en-GB" dirty="0">
                <a:ea typeface="Times New Roman"/>
                <a:cs typeface="Times New Roman"/>
              </a:rPr>
              <a:t>, in more and more extensive and granular detail</a:t>
            </a:r>
            <a:r>
              <a:rPr lang="en-GB" dirty="0"/>
              <a:t> eg “worth and waste”</a:t>
            </a:r>
            <a:r>
              <a:rPr lang="en-GB" dirty="0">
                <a:ea typeface="Times New Roman"/>
                <a:cs typeface="Times New Roman"/>
              </a:rPr>
              <a:t> Cathy O’Neil (2016) WMD shows how these categorisations impact from early education, through to employment, health provision, imprisonment and entrapment in debt </a:t>
            </a:r>
            <a:r>
              <a:rPr lang="en-GB" dirty="0">
                <a:solidFill>
                  <a:srgbClr val="FF0000"/>
                </a:solidFill>
                <a:ea typeface="Times New Roman"/>
                <a:cs typeface="Times New Roman"/>
              </a:rPr>
              <a:t>for the whole of one’s life.</a:t>
            </a:r>
          </a:p>
          <a:p>
            <a:r>
              <a:rPr lang="en-GB" dirty="0">
                <a:ea typeface="Times New Roman"/>
                <a:cs typeface="Times New Roman"/>
              </a:rPr>
              <a:t>These are</a:t>
            </a:r>
            <a:r>
              <a:rPr lang="en-GB" dirty="0">
                <a:solidFill>
                  <a:srgbClr val="FF0000"/>
                </a:solidFill>
                <a:ea typeface="Times New Roman"/>
                <a:cs typeface="Times New Roman"/>
              </a:rPr>
              <a:t> granulated and amalgamated class, race and gender divisions drawn by stealth</a:t>
            </a:r>
            <a:r>
              <a:rPr lang="en-GB" dirty="0">
                <a:ea typeface="Times New Roman"/>
                <a:cs typeface="Times New Roman"/>
              </a:rPr>
              <a:t>, without us even knowing that they are happening and certainly not understanding the consequences.</a:t>
            </a:r>
            <a:r>
              <a:rPr lang="en-GB" dirty="0"/>
              <a:t> </a:t>
            </a:r>
          </a:p>
          <a:p>
            <a:r>
              <a:rPr lang="en-GB" dirty="0">
                <a:ea typeface="Times New Roman"/>
                <a:cs typeface="Times New Roman"/>
              </a:rPr>
              <a:t>It has also led to a specific relationship between state and capital, whereby </a:t>
            </a:r>
            <a:r>
              <a:rPr lang="en-GB" dirty="0">
                <a:solidFill>
                  <a:srgbClr val="FF0000"/>
                </a:solidFill>
                <a:ea typeface="Times New Roman"/>
                <a:cs typeface="Times New Roman"/>
              </a:rPr>
              <a:t>the state becomes a service for capital.</a:t>
            </a:r>
          </a:p>
          <a:p>
            <a:r>
              <a:rPr lang="en-GB" dirty="0">
                <a:ea typeface="Times New Roman"/>
                <a:cs typeface="Times New Roman"/>
              </a:rPr>
              <a:t>For some time Facebook has “just” been operating in the interests of potential accumulation, with no straightforward ideological position and little responsibility.</a:t>
            </a:r>
            <a:r>
              <a:rPr lang="en-GB" dirty="0"/>
              <a:t> </a:t>
            </a:r>
            <a:r>
              <a:rPr lang="en-GB" dirty="0">
                <a:ea typeface="Times New Roman"/>
                <a:cs typeface="Times New Roman"/>
              </a:rPr>
              <a:t>Their editorial position is to </a:t>
            </a:r>
            <a:r>
              <a:rPr lang="en-GB" dirty="0">
                <a:solidFill>
                  <a:srgbClr val="FF0000"/>
                </a:solidFill>
                <a:ea typeface="Times New Roman"/>
                <a:cs typeface="Times New Roman"/>
              </a:rPr>
              <a:t>follow the money</a:t>
            </a:r>
            <a:r>
              <a:rPr lang="en-GB" dirty="0">
                <a:ea typeface="Times New Roman"/>
                <a:cs typeface="Times New Roman"/>
              </a:rPr>
              <a:t>, the source from which they can most potentially profit. </a:t>
            </a:r>
          </a:p>
          <a:p>
            <a:r>
              <a:rPr lang="en-GB" dirty="0">
                <a:ea typeface="Times New Roman"/>
                <a:cs typeface="Times New Roman"/>
              </a:rPr>
              <a:t>No regulation enables others to manipulate its data for their interests eg reshaping a nation (Brexit)</a:t>
            </a:r>
          </a:p>
          <a:p>
            <a:r>
              <a:rPr lang="en-GB" i="1" dirty="0">
                <a:solidFill>
                  <a:srgbClr val="FF0000"/>
                </a:solidFill>
                <a:ea typeface="Times New Roman"/>
                <a:cs typeface="Times New Roman"/>
              </a:rPr>
              <a:t>Facebook only have values when it will increase their value</a:t>
            </a:r>
            <a:r>
              <a:rPr lang="en-GB" dirty="0">
                <a:solidFill>
                  <a:srgbClr val="FF0000"/>
                </a:solidFill>
                <a:ea typeface="Times New Roman"/>
                <a:cs typeface="Times New Roman"/>
              </a:rPr>
              <a:t>. </a:t>
            </a:r>
          </a:p>
          <a:p>
            <a:r>
              <a:rPr lang="en-GB" dirty="0">
                <a:ea typeface="Times New Roman"/>
                <a:cs typeface="Times New Roman"/>
              </a:rPr>
              <a:t> This is not about the power to produce a subject but </a:t>
            </a:r>
            <a:r>
              <a:rPr lang="en-GB" dirty="0">
                <a:solidFill>
                  <a:srgbClr val="FF0000"/>
                </a:solidFill>
                <a:ea typeface="Times New Roman"/>
                <a:cs typeface="Times New Roman"/>
              </a:rPr>
              <a:t>the power to extract profit from existence/ and the performance of subjectivity. </a:t>
            </a:r>
          </a:p>
          <a:p>
            <a:r>
              <a:rPr lang="en-GB" dirty="0">
                <a:ea typeface="Times New Roman"/>
                <a:cs typeface="Times New Roman"/>
              </a:rPr>
              <a:t>Power works by stealth as the nation, ourselves, our bodies and our means of communication are all shaped by the drive to accumulate? </a:t>
            </a:r>
          </a:p>
          <a:p>
            <a:r>
              <a:rPr lang="en-GB" dirty="0"/>
              <a:t>Power works not through content but through logic and infrastructure. </a:t>
            </a:r>
            <a:endParaRPr lang="en-US" dirty="0">
              <a:solidFill>
                <a:srgbClr val="FF0000"/>
              </a:solidFill>
            </a:endParaRPr>
          </a:p>
        </p:txBody>
      </p:sp>
    </p:spTree>
    <p:extLst>
      <p:ext uri="{BB962C8B-B14F-4D97-AF65-F5344CB8AC3E}">
        <p14:creationId xmlns:p14="http://schemas.microsoft.com/office/powerpoint/2010/main" val="2306023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the grand challenge</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2577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959369"/>
          </a:xfrm>
        </p:spPr>
        <p:txBody>
          <a:bodyPr/>
          <a:lstStyle/>
          <a:p>
            <a:r>
              <a:rPr lang="en-US" dirty="0"/>
              <a:t>What to do in our lives? </a:t>
            </a:r>
            <a:r>
              <a:rPr lang="en-US" dirty="0" smtClean="0"/>
              <a:t>(for the individual)</a:t>
            </a:r>
            <a:endParaRPr lang="en-US" dirty="0"/>
          </a:p>
        </p:txBody>
      </p:sp>
      <p:sp>
        <p:nvSpPr>
          <p:cNvPr id="3" name="Content Placeholder 2"/>
          <p:cNvSpPr>
            <a:spLocks noGrp="1"/>
          </p:cNvSpPr>
          <p:nvPr>
            <p:ph idx="1"/>
          </p:nvPr>
        </p:nvSpPr>
        <p:spPr>
          <a:xfrm>
            <a:off x="838200" y="1073393"/>
            <a:ext cx="10515600" cy="5103570"/>
          </a:xfrm>
        </p:spPr>
        <p:txBody>
          <a:bodyPr>
            <a:normAutofit lnSpcReduction="10000"/>
          </a:bodyPr>
          <a:lstStyle/>
          <a:p>
            <a:r>
              <a:rPr lang="en-US" dirty="0">
                <a:ea typeface="Times New Roman"/>
                <a:cs typeface="Times New Roman"/>
              </a:rPr>
              <a:t>We need to be able to rethink what do we want technology to do, not do to us: t</a:t>
            </a:r>
            <a:r>
              <a:rPr lang="en-GB" dirty="0">
                <a:ea typeface="Times New Roman"/>
                <a:cs typeface="Times New Roman"/>
              </a:rPr>
              <a:t>urn </a:t>
            </a:r>
            <a:r>
              <a:rPr lang="en-GB" dirty="0">
                <a:solidFill>
                  <a:srgbClr val="FF0000"/>
                </a:solidFill>
                <a:ea typeface="Times New Roman"/>
                <a:cs typeface="Times New Roman"/>
              </a:rPr>
              <a:t>technology to uses fit for us not monopolies. </a:t>
            </a:r>
            <a:endParaRPr lang="en-GB" dirty="0" smtClean="0">
              <a:solidFill>
                <a:srgbClr val="FF0000"/>
              </a:solidFill>
              <a:ea typeface="Times New Roman"/>
              <a:cs typeface="Times New Roman"/>
            </a:endParaRPr>
          </a:p>
          <a:p>
            <a:pPr marL="0" indent="0">
              <a:buNone/>
            </a:pPr>
            <a:endParaRPr lang="en-GB" dirty="0">
              <a:solidFill>
                <a:srgbClr val="FF0000"/>
              </a:solidFill>
              <a:ea typeface="Times New Roman"/>
              <a:cs typeface="Times New Roman"/>
            </a:endParaRPr>
          </a:p>
          <a:p>
            <a:r>
              <a:rPr lang="en-GB" dirty="0">
                <a:ea typeface="Times New Roman"/>
                <a:cs typeface="Times New Roman"/>
              </a:rPr>
              <a:t> At a time when stealth is spreading into different spaces and becoming ever more stealthy as the </a:t>
            </a:r>
            <a:r>
              <a:rPr lang="en-GB" dirty="0">
                <a:solidFill>
                  <a:schemeClr val="accent2"/>
                </a:solidFill>
                <a:ea typeface="Times New Roman"/>
                <a:cs typeface="Times New Roman"/>
              </a:rPr>
              <a:t>internet of things</a:t>
            </a:r>
            <a:r>
              <a:rPr lang="en-GB" dirty="0">
                <a:ea typeface="Times New Roman"/>
                <a:cs typeface="Times New Roman"/>
              </a:rPr>
              <a:t> intrudes into our homes eg </a:t>
            </a:r>
            <a:r>
              <a:rPr lang="en-GB" dirty="0"/>
              <a:t>Alexa and Echo, for instance, are listening out for us at all times, in our own homes, for “</a:t>
            </a:r>
            <a:r>
              <a:rPr lang="en-GB" dirty="0">
                <a:solidFill>
                  <a:schemeClr val="accent6">
                    <a:lumMod val="75000"/>
                  </a:schemeClr>
                </a:solidFill>
              </a:rPr>
              <a:t>pre-emptive capture</a:t>
            </a:r>
            <a:r>
              <a:rPr lang="en-GB" dirty="0" smtClean="0"/>
              <a:t>”</a:t>
            </a:r>
          </a:p>
          <a:p>
            <a:endParaRPr lang="en-GB" dirty="0"/>
          </a:p>
          <a:p>
            <a:pPr marL="0" indent="0">
              <a:buNone/>
            </a:pPr>
            <a:r>
              <a:rPr lang="en-GB" dirty="0" smtClean="0">
                <a:solidFill>
                  <a:srgbClr val="660066"/>
                </a:solidFill>
              </a:rPr>
              <a:t>Avoid anything “smart” </a:t>
            </a:r>
            <a:r>
              <a:rPr lang="mr-IN" dirty="0" smtClean="0">
                <a:solidFill>
                  <a:srgbClr val="660066"/>
                </a:solidFill>
              </a:rPr>
              <a:t>–</a:t>
            </a:r>
            <a:r>
              <a:rPr lang="en-GB" dirty="0" smtClean="0">
                <a:solidFill>
                  <a:srgbClr val="660066"/>
                </a:solidFill>
              </a:rPr>
              <a:t> it means capture of your data</a:t>
            </a:r>
          </a:p>
          <a:p>
            <a:pPr marL="0" indent="0">
              <a:buNone/>
            </a:pPr>
            <a:endParaRPr lang="en-GB" dirty="0">
              <a:solidFill>
                <a:srgbClr val="FF0000"/>
              </a:solidFill>
            </a:endParaRPr>
          </a:p>
          <a:p>
            <a:r>
              <a:rPr lang="en-GB" dirty="0" smtClean="0">
                <a:solidFill>
                  <a:srgbClr val="FF0000"/>
                </a:solidFill>
              </a:rPr>
              <a:t>Don’t </a:t>
            </a:r>
            <a:r>
              <a:rPr lang="en-GB" dirty="0">
                <a:solidFill>
                  <a:srgbClr val="FF0000"/>
                </a:solidFill>
              </a:rPr>
              <a:t>let them </a:t>
            </a:r>
            <a:r>
              <a:rPr lang="en-GB" dirty="0" smtClean="0">
                <a:solidFill>
                  <a:srgbClr val="FF0000"/>
                </a:solidFill>
              </a:rPr>
              <a:t>in. Don</a:t>
            </a:r>
            <a:r>
              <a:rPr lang="mr-IN" dirty="0" smtClean="0">
                <a:solidFill>
                  <a:srgbClr val="FF0000"/>
                </a:solidFill>
              </a:rPr>
              <a:t>’</a:t>
            </a:r>
            <a:r>
              <a:rPr lang="en-GB" dirty="0" smtClean="0">
                <a:solidFill>
                  <a:srgbClr val="FF0000"/>
                </a:solidFill>
              </a:rPr>
              <a:t>t give them house room. Don</a:t>
            </a:r>
            <a:r>
              <a:rPr lang="mr-IN" dirty="0" smtClean="0">
                <a:solidFill>
                  <a:srgbClr val="FF0000"/>
                </a:solidFill>
              </a:rPr>
              <a:t>’</a:t>
            </a:r>
            <a:r>
              <a:rPr lang="en-GB" dirty="0" smtClean="0">
                <a:solidFill>
                  <a:srgbClr val="FF0000"/>
                </a:solidFill>
              </a:rPr>
              <a:t>t accommodate those which make monetising your every minute possible.</a:t>
            </a:r>
            <a:r>
              <a:rPr lang="en-GB" dirty="0" smtClean="0">
                <a:solidFill>
                  <a:srgbClr val="FF0000"/>
                </a:solidFill>
                <a:ea typeface="Times New Roman"/>
                <a:cs typeface="Times New Roman"/>
              </a:rPr>
              <a:t> </a:t>
            </a:r>
            <a:endParaRPr lang="en-GB" dirty="0">
              <a:solidFill>
                <a:srgbClr val="FF0000"/>
              </a:solidFill>
              <a:ea typeface="Times New Roman"/>
              <a:cs typeface="Times New Roman"/>
            </a:endParaRPr>
          </a:p>
          <a:p>
            <a:endParaRPr lang="en-GB" dirty="0">
              <a:solidFill>
                <a:srgbClr val="FF0000"/>
              </a:solidFill>
              <a:latin typeface="Cambria"/>
              <a:ea typeface="Times New Roman"/>
              <a:cs typeface="Times New Roman"/>
            </a:endParaRPr>
          </a:p>
          <a:p>
            <a:pPr marL="0" indent="0">
              <a:buNone/>
            </a:pPr>
            <a:endParaRPr lang="en-GB" dirty="0">
              <a:solidFill>
                <a:srgbClr val="FF0000"/>
              </a:solidFill>
              <a:latin typeface="Cambria"/>
              <a:ea typeface="ＭＳ 明朝"/>
              <a:cs typeface="Times New Roman"/>
            </a:endParaRPr>
          </a:p>
          <a:p>
            <a:endParaRPr lang="en-GB" dirty="0">
              <a:latin typeface="Cambria"/>
              <a:ea typeface="Times New Roman"/>
              <a:cs typeface="Times New Roman"/>
            </a:endParaRPr>
          </a:p>
        </p:txBody>
      </p:sp>
    </p:spTree>
    <p:extLst>
      <p:ext uri="{BB962C8B-B14F-4D97-AF65-F5344CB8AC3E}">
        <p14:creationId xmlns:p14="http://schemas.microsoft.com/office/powerpoint/2010/main" val="3449883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advice</a:t>
            </a:r>
            <a:endParaRPr lang="en-US" dirty="0"/>
          </a:p>
        </p:txBody>
      </p:sp>
      <p:sp>
        <p:nvSpPr>
          <p:cNvPr id="3" name="Content Placeholder 2"/>
          <p:cNvSpPr>
            <a:spLocks noGrp="1"/>
          </p:cNvSpPr>
          <p:nvPr>
            <p:ph idx="1"/>
          </p:nvPr>
        </p:nvSpPr>
        <p:spPr/>
        <p:txBody>
          <a:bodyPr>
            <a:normAutofit fontScale="92500" lnSpcReduction="10000"/>
          </a:bodyPr>
          <a:lstStyle/>
          <a:p>
            <a:r>
              <a:rPr lang="en-GB" dirty="0">
                <a:solidFill>
                  <a:srgbClr val="FF0000"/>
                </a:solidFill>
                <a:ea typeface="Times New Roman"/>
                <a:cs typeface="Times New Roman"/>
              </a:rPr>
              <a:t>Minimize information given </a:t>
            </a:r>
            <a:endParaRPr lang="en-GB" dirty="0" smtClean="0">
              <a:solidFill>
                <a:srgbClr val="FF0000"/>
              </a:solidFill>
              <a:ea typeface="Times New Roman"/>
              <a:cs typeface="Times New Roman"/>
            </a:endParaRPr>
          </a:p>
          <a:p>
            <a:r>
              <a:rPr lang="en-GB" smtClean="0">
                <a:solidFill>
                  <a:srgbClr val="FF0000"/>
                </a:solidFill>
                <a:ea typeface="Times New Roman"/>
                <a:cs typeface="Times New Roman"/>
              </a:rPr>
              <a:t>obfuscate</a:t>
            </a:r>
            <a:endParaRPr lang="en-GB" dirty="0">
              <a:solidFill>
                <a:srgbClr val="FF0000"/>
              </a:solidFill>
              <a:ea typeface="Times New Roman"/>
              <a:cs typeface="Times New Roman"/>
            </a:endParaRPr>
          </a:p>
          <a:p>
            <a:r>
              <a:rPr lang="en-GB" dirty="0">
                <a:solidFill>
                  <a:srgbClr val="FF0000"/>
                </a:solidFill>
                <a:ea typeface="Times New Roman"/>
                <a:cs typeface="Times New Roman"/>
              </a:rPr>
              <a:t>Take back time, break habits, tear off the prosthetic</a:t>
            </a:r>
          </a:p>
          <a:p>
            <a:r>
              <a:rPr lang="en-GB" dirty="0">
                <a:solidFill>
                  <a:srgbClr val="FF0000"/>
                </a:solidFill>
                <a:ea typeface="Times New Roman"/>
                <a:cs typeface="Times New Roman"/>
              </a:rPr>
              <a:t>Avoid all online shopping, ATMs, use public computers. Use cash!</a:t>
            </a:r>
          </a:p>
          <a:p>
            <a:r>
              <a:rPr lang="en-GB" dirty="0">
                <a:solidFill>
                  <a:srgbClr val="FF0000"/>
                </a:solidFill>
                <a:ea typeface="Times New Roman"/>
                <a:cs typeface="Times New Roman"/>
              </a:rPr>
              <a:t>Learn to hack/code</a:t>
            </a:r>
          </a:p>
          <a:p>
            <a:r>
              <a:rPr lang="en-GB" dirty="0">
                <a:solidFill>
                  <a:srgbClr val="FF0000"/>
                </a:solidFill>
                <a:ea typeface="Times New Roman"/>
                <a:cs typeface="Times New Roman"/>
              </a:rPr>
              <a:t>(then change the device identifier on your phone)</a:t>
            </a:r>
          </a:p>
          <a:p>
            <a:r>
              <a:rPr lang="en-GB" dirty="0">
                <a:solidFill>
                  <a:srgbClr val="FF0000"/>
                </a:solidFill>
                <a:ea typeface="Times New Roman"/>
                <a:cs typeface="Times New Roman"/>
              </a:rPr>
              <a:t>Go dumb</a:t>
            </a:r>
          </a:p>
          <a:p>
            <a:r>
              <a:rPr lang="en-GB" dirty="0">
                <a:solidFill>
                  <a:srgbClr val="FF0000"/>
                </a:solidFill>
                <a:ea typeface="Times New Roman"/>
                <a:cs typeface="Times New Roman"/>
              </a:rPr>
              <a:t>Turn them off </a:t>
            </a:r>
            <a:endParaRPr lang="en-GB" dirty="0" smtClean="0">
              <a:solidFill>
                <a:srgbClr val="FF0000"/>
              </a:solidFill>
              <a:ea typeface="Times New Roman"/>
              <a:cs typeface="Times New Roman"/>
            </a:endParaRPr>
          </a:p>
          <a:p>
            <a:pPr marL="0" indent="0">
              <a:buNone/>
            </a:pPr>
            <a:r>
              <a:rPr lang="en-GB" dirty="0" smtClean="0">
                <a:solidFill>
                  <a:srgbClr val="FF0000"/>
                </a:solidFill>
                <a:ea typeface="Times New Roman"/>
                <a:cs typeface="Times New Roman"/>
              </a:rPr>
              <a:t>Interestingly many of these activities are recommended by the people who designed them</a:t>
            </a:r>
            <a:r>
              <a:rPr lang="mr-IN" dirty="0" smtClean="0">
                <a:solidFill>
                  <a:srgbClr val="FF0000"/>
                </a:solidFill>
                <a:ea typeface="Times New Roman"/>
                <a:cs typeface="Times New Roman"/>
              </a:rPr>
              <a:t>…</a:t>
            </a:r>
            <a:r>
              <a:rPr lang="en-GB" dirty="0" smtClean="0">
                <a:solidFill>
                  <a:srgbClr val="FF0000"/>
                </a:solidFill>
                <a:ea typeface="Times New Roman"/>
                <a:cs typeface="Times New Roman"/>
              </a:rPr>
              <a:t>but</a:t>
            </a:r>
            <a:r>
              <a:rPr lang="mr-IN" dirty="0" smtClean="0">
                <a:solidFill>
                  <a:srgbClr val="FF0000"/>
                </a:solidFill>
                <a:ea typeface="Times New Roman"/>
                <a:cs typeface="Times New Roman"/>
              </a:rPr>
              <a:t>…</a:t>
            </a:r>
            <a:endParaRPr lang="en-GB" dirty="0">
              <a:solidFill>
                <a:srgbClr val="FF0000"/>
              </a:solidFill>
              <a:ea typeface="Times New Roman"/>
              <a:cs typeface="Times New Roman"/>
            </a:endParaRPr>
          </a:p>
        </p:txBody>
      </p:sp>
    </p:spTree>
    <p:extLst>
      <p:ext uri="{BB962C8B-B14F-4D97-AF65-F5344CB8AC3E}">
        <p14:creationId xmlns:p14="http://schemas.microsoft.com/office/powerpoint/2010/main" val="4022978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0C2942-AEA8-944D-94FE-A7A8C5BFF3F6}"/>
              </a:ext>
            </a:extLst>
          </p:cNvPr>
          <p:cNvSpPr>
            <a:spLocks noGrp="1"/>
          </p:cNvSpPr>
          <p:nvPr>
            <p:ph type="title"/>
          </p:nvPr>
        </p:nvSpPr>
        <p:spPr/>
        <p:txBody>
          <a:bodyPr/>
          <a:lstStyle/>
          <a:p>
            <a:r>
              <a:rPr lang="en-US" dirty="0" smtClean="0"/>
              <a:t>Read p</a:t>
            </a:r>
            <a:r>
              <a:rPr lang="en-US" dirty="0" smtClean="0"/>
              <a:t>rivacy policies!</a:t>
            </a:r>
            <a:endParaRPr lang="en-US" dirty="0"/>
          </a:p>
        </p:txBody>
      </p:sp>
      <p:sp>
        <p:nvSpPr>
          <p:cNvPr id="3" name="Content Placeholder 2">
            <a:extLst>
              <a:ext uri="{FF2B5EF4-FFF2-40B4-BE49-F238E27FC236}">
                <a16:creationId xmlns:a16="http://schemas.microsoft.com/office/drawing/2014/main" xmlns="" id="{7063B920-5EA6-B842-BAF5-FD2C65B41F44}"/>
              </a:ext>
            </a:extLst>
          </p:cNvPr>
          <p:cNvSpPr>
            <a:spLocks noGrp="1"/>
          </p:cNvSpPr>
          <p:nvPr>
            <p:ph idx="1"/>
          </p:nvPr>
        </p:nvSpPr>
        <p:spPr/>
        <p:txBody>
          <a:bodyPr>
            <a:normAutofit fontScale="77500" lnSpcReduction="20000"/>
          </a:bodyPr>
          <a:lstStyle/>
          <a:p>
            <a:r>
              <a:rPr lang="en-GB" dirty="0"/>
              <a:t> Lorrie Faith </a:t>
            </a:r>
            <a:r>
              <a:rPr lang="en-GB" dirty="0" smtClean="0"/>
              <a:t>Cramer </a:t>
            </a:r>
            <a:r>
              <a:rPr lang="en-GB" dirty="0"/>
              <a:t>and Aleecia McDonald at Carnegie Mellon decided to calculate how much time it would take to read a privacy policy:</a:t>
            </a:r>
          </a:p>
          <a:p>
            <a:r>
              <a:rPr lang="en-GB" dirty="0"/>
              <a:t>If you </a:t>
            </a:r>
            <a:r>
              <a:rPr lang="en-GB" dirty="0">
                <a:solidFill>
                  <a:srgbClr val="FF6600"/>
                </a:solidFill>
              </a:rPr>
              <a:t>were to read every privacy policy on every website you visit would spend </a:t>
            </a:r>
            <a:r>
              <a:rPr lang="en-GB" i="1" dirty="0">
                <a:solidFill>
                  <a:srgbClr val="FF6600"/>
                </a:solidFill>
              </a:rPr>
              <a:t>25 days out of the year just reading privacy policies</a:t>
            </a:r>
            <a:r>
              <a:rPr lang="en-GB" dirty="0" smtClean="0">
                <a:solidFill>
                  <a:srgbClr val="FF6600"/>
                </a:solidFill>
              </a:rPr>
              <a:t>!</a:t>
            </a:r>
          </a:p>
          <a:p>
            <a:endParaRPr lang="en-GB" dirty="0">
              <a:solidFill>
                <a:srgbClr val="660066"/>
              </a:solidFill>
            </a:endParaRPr>
          </a:p>
          <a:p>
            <a:r>
              <a:rPr lang="en-GB" dirty="0" smtClean="0">
                <a:solidFill>
                  <a:srgbClr val="660066"/>
                </a:solidFill>
              </a:rPr>
              <a:t> </a:t>
            </a:r>
            <a:r>
              <a:rPr lang="en-GB" dirty="0"/>
              <a:t>If it was your job to read privacy policies for 8 hours per day, it would take you 76 work days to complete the task. Nationalized, that's 53.8 BILLION HOURS of time required to read privacy policies.</a:t>
            </a:r>
          </a:p>
          <a:p>
            <a:endParaRPr lang="en-GB" dirty="0"/>
          </a:p>
          <a:p>
            <a:r>
              <a:rPr lang="en-GB" dirty="0"/>
              <a:t>The median length of a privacy policy from the top 75 websites turned out to be 2,514 words. The median length of a privacy policy from the top 75 websites turned out to be 2,514 words.</a:t>
            </a:r>
          </a:p>
          <a:p>
            <a:endParaRPr lang="en-GB" dirty="0"/>
          </a:p>
          <a:p>
            <a:r>
              <a:rPr lang="en-GB" dirty="0"/>
              <a:t>This research was in 2012 – they have become more complex</a:t>
            </a:r>
            <a:endParaRPr lang="en-US" dirty="0"/>
          </a:p>
        </p:txBody>
      </p:sp>
    </p:spTree>
    <p:extLst>
      <p:ext uri="{BB962C8B-B14F-4D97-AF65-F5344CB8AC3E}">
        <p14:creationId xmlns:p14="http://schemas.microsoft.com/office/powerpoint/2010/main" val="50617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F174C-7F7F-0E4C-92A5-0F2E84243EC4}"/>
              </a:ext>
            </a:extLst>
          </p:cNvPr>
          <p:cNvSpPr>
            <a:spLocks noGrp="1"/>
          </p:cNvSpPr>
          <p:nvPr>
            <p:ph type="title"/>
          </p:nvPr>
        </p:nvSpPr>
        <p:spPr/>
        <p:txBody>
          <a:bodyPr/>
          <a:lstStyle/>
          <a:p>
            <a:r>
              <a:rPr lang="en-US" dirty="0"/>
              <a:t>Programmatic advertising: milliseconds</a:t>
            </a:r>
          </a:p>
        </p:txBody>
      </p:sp>
      <p:sp>
        <p:nvSpPr>
          <p:cNvPr id="3" name="Content Placeholder 2">
            <a:extLst>
              <a:ext uri="{FF2B5EF4-FFF2-40B4-BE49-F238E27FC236}">
                <a16:creationId xmlns:a16="http://schemas.microsoft.com/office/drawing/2014/main" xmlns="" id="{22849884-943D-7040-9B64-FCF834A84B6F}"/>
              </a:ext>
            </a:extLst>
          </p:cNvPr>
          <p:cNvSpPr>
            <a:spLocks noGrp="1"/>
          </p:cNvSpPr>
          <p:nvPr>
            <p:ph idx="1"/>
          </p:nvPr>
        </p:nvSpPr>
        <p:spPr/>
        <p:txBody>
          <a:bodyPr/>
          <a:lstStyle/>
          <a:p>
            <a:r>
              <a:rPr lang="en-GB" dirty="0"/>
              <a:t>Most of today’s digital advertising takes place in the form of highly </a:t>
            </a:r>
            <a:r>
              <a:rPr lang="en-GB" dirty="0" smtClean="0"/>
              <a:t>automated </a:t>
            </a:r>
            <a:r>
              <a:rPr lang="en-GB" dirty="0" smtClean="0">
                <a:hlinkClick r:id="rId2"/>
              </a:rPr>
              <a:t>real</a:t>
            </a:r>
            <a:r>
              <a:rPr lang="en-GB" dirty="0">
                <a:hlinkClick r:id="rId2"/>
              </a:rPr>
              <a:t>-time auctions</a:t>
            </a:r>
            <a:r>
              <a:rPr lang="en-GB" dirty="0"/>
              <a:t> between publishers and advertisers; this is often referred to as </a:t>
            </a:r>
            <a:r>
              <a:rPr lang="en-GB" b="1" dirty="0"/>
              <a:t>programmatic advertising</a:t>
            </a:r>
            <a:r>
              <a:rPr lang="en-GB" dirty="0"/>
              <a:t>. When a person visits a website, it sends user data to a variety of third-party services, which then try to recognize the person and retrieve available profile information. Advertisers interested in delivering an ad to this particular person due to certain attributes and </a:t>
            </a:r>
            <a:r>
              <a:rPr lang="en-GB" dirty="0" smtClean="0"/>
              <a:t>behaviours </a:t>
            </a:r>
            <a:r>
              <a:rPr lang="en-GB" dirty="0"/>
              <a:t>make a bid. Within </a:t>
            </a:r>
            <a:r>
              <a:rPr lang="en-GB" dirty="0">
                <a:hlinkClick r:id="rId3"/>
              </a:rPr>
              <a:t>milliseconds</a:t>
            </a:r>
            <a:r>
              <a:rPr lang="en-GB" dirty="0"/>
              <a:t>, the highest-bidding advertiser wins and places the ad. Advertisers can similarly </a:t>
            </a:r>
            <a:r>
              <a:rPr lang="en-GB" b="1" dirty="0"/>
              <a:t>bid on user profiles</a:t>
            </a:r>
            <a:r>
              <a:rPr lang="en-GB" dirty="0"/>
              <a:t> and ad placements within mobile apps.</a:t>
            </a:r>
            <a:endParaRPr lang="en-US" dirty="0"/>
          </a:p>
        </p:txBody>
      </p:sp>
    </p:spTree>
    <p:extLst>
      <p:ext uri="{BB962C8B-B14F-4D97-AF65-F5344CB8AC3E}">
        <p14:creationId xmlns:p14="http://schemas.microsoft.com/office/powerpoint/2010/main" val="3681062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986" y="644577"/>
            <a:ext cx="7357775" cy="493680"/>
          </a:xfrm>
        </p:spPr>
        <p:txBody>
          <a:bodyPr>
            <a:normAutofit fontScale="90000"/>
          </a:bodyPr>
          <a:lstStyle/>
          <a:p>
            <a:r>
              <a:rPr lang="en-US" b="1" dirty="0">
                <a:latin typeface="+mn-lt"/>
              </a:rPr>
              <a:t>What to do? </a:t>
            </a:r>
            <a:r>
              <a:rPr lang="en-GB" b="1" dirty="0">
                <a:latin typeface="+mn-lt"/>
                <a:ea typeface="Times New Roman"/>
                <a:cs typeface="Times New Roman"/>
              </a:rPr>
              <a:t>Many proposals to regulate and nationalise</a:t>
            </a:r>
            <a:r>
              <a:rPr lang="en-GB" dirty="0">
                <a:latin typeface="Cambria"/>
                <a:ea typeface="Times New Roman"/>
                <a:cs typeface="Times New Roman"/>
              </a:rPr>
              <a:t/>
            </a:r>
            <a:br>
              <a:rPr lang="en-GB" dirty="0">
                <a:latin typeface="Cambria"/>
                <a:ea typeface="Times New Roman"/>
                <a:cs typeface="Times New Roman"/>
              </a:rPr>
            </a:br>
            <a:endParaRPr lang="en-US" dirty="0"/>
          </a:p>
        </p:txBody>
      </p:sp>
      <p:sp>
        <p:nvSpPr>
          <p:cNvPr id="3" name="Content Placeholder 2"/>
          <p:cNvSpPr>
            <a:spLocks noGrp="1"/>
          </p:cNvSpPr>
          <p:nvPr>
            <p:ph idx="1"/>
          </p:nvPr>
        </p:nvSpPr>
        <p:spPr>
          <a:xfrm>
            <a:off x="838200" y="1439056"/>
            <a:ext cx="10515600" cy="4737907"/>
          </a:xfrm>
        </p:spPr>
        <p:txBody>
          <a:bodyPr>
            <a:noAutofit/>
          </a:bodyPr>
          <a:lstStyle/>
          <a:p>
            <a:pPr marL="0" indent="0">
              <a:buNone/>
            </a:pPr>
            <a:r>
              <a:rPr lang="en-GB" sz="1800" dirty="0">
                <a:latin typeface="Cambria"/>
                <a:ea typeface="Times New Roman"/>
                <a:cs typeface="Times New Roman"/>
              </a:rPr>
              <a:t>New general </a:t>
            </a:r>
            <a:r>
              <a:rPr lang="en-GB" sz="1800" dirty="0" smtClean="0">
                <a:latin typeface="Cambria"/>
                <a:ea typeface="Times New Roman"/>
                <a:cs typeface="Times New Roman"/>
              </a:rPr>
              <a:t>European data </a:t>
            </a:r>
            <a:r>
              <a:rPr lang="en-GB" sz="1800" dirty="0">
                <a:latin typeface="Cambria"/>
                <a:ea typeface="Times New Roman"/>
                <a:cs typeface="Times New Roman"/>
              </a:rPr>
              <a:t>Protection Regulation </a:t>
            </a:r>
            <a:r>
              <a:rPr lang="en-GB" sz="1800" dirty="0">
                <a:solidFill>
                  <a:srgbClr val="FF0000"/>
                </a:solidFill>
                <a:latin typeface="Cambria"/>
                <a:ea typeface="Times New Roman"/>
                <a:cs typeface="Times New Roman"/>
              </a:rPr>
              <a:t>EU regulation (GDPR) from May 2018 </a:t>
            </a:r>
            <a:r>
              <a:rPr lang="en-GB" sz="1800" dirty="0">
                <a:latin typeface="Cambria"/>
                <a:ea typeface="Times New Roman"/>
                <a:cs typeface="Times New Roman"/>
              </a:rPr>
              <a:t>may temporarily deter data blockers because the regulation insists that companies have the consent of those they are using.  Trackers should be made visible to users</a:t>
            </a:r>
            <a:r>
              <a:rPr lang="en-GB" sz="1800" dirty="0" smtClean="0">
                <a:latin typeface="Cambria"/>
                <a:ea typeface="Times New Roman"/>
                <a:cs typeface="Times New Roman"/>
              </a:rPr>
              <a:t>.</a:t>
            </a:r>
          </a:p>
          <a:p>
            <a:pPr marL="0" indent="0">
              <a:buNone/>
            </a:pPr>
            <a:endParaRPr lang="en-GB" sz="1800" dirty="0">
              <a:latin typeface="Cambria"/>
              <a:ea typeface="Times New Roman"/>
              <a:cs typeface="Times New Roman"/>
            </a:endParaRPr>
          </a:p>
          <a:p>
            <a:pPr marL="0" indent="0">
              <a:buNone/>
            </a:pPr>
            <a:r>
              <a:rPr lang="en-GB" sz="1800" dirty="0">
                <a:solidFill>
                  <a:srgbClr val="FF6600"/>
                </a:solidFill>
                <a:latin typeface="Cambria"/>
                <a:ea typeface="Times New Roman"/>
                <a:cs typeface="Times New Roman"/>
              </a:rPr>
              <a:t>Facebook, Google, Amazon and Apple unlikely to be effected by the GDPR as they have “consent” when  you sign up and agree terms</a:t>
            </a:r>
            <a:r>
              <a:rPr lang="en-GB" sz="1800" dirty="0" smtClean="0">
                <a:solidFill>
                  <a:srgbClr val="FF6600"/>
                </a:solidFill>
                <a:latin typeface="Cambria"/>
                <a:ea typeface="Times New Roman"/>
                <a:cs typeface="Times New Roman"/>
              </a:rPr>
              <a:t>.</a:t>
            </a:r>
          </a:p>
          <a:p>
            <a:pPr marL="0" indent="0">
              <a:buNone/>
            </a:pPr>
            <a:endParaRPr lang="en-GB" sz="1800" dirty="0">
              <a:solidFill>
                <a:srgbClr val="FF6600"/>
              </a:solidFill>
              <a:latin typeface="Cambria"/>
              <a:ea typeface="Times New Roman"/>
              <a:cs typeface="Times New Roman"/>
            </a:endParaRPr>
          </a:p>
          <a:p>
            <a:pPr marL="0" indent="0">
              <a:buNone/>
            </a:pPr>
            <a:r>
              <a:rPr lang="en-GB" sz="1800" dirty="0">
                <a:latin typeface="Cambria"/>
                <a:ea typeface="Times New Roman"/>
                <a:cs typeface="Times New Roman"/>
              </a:rPr>
              <a:t>Nationalisation </a:t>
            </a:r>
            <a:r>
              <a:rPr lang="en-GB" sz="1800" dirty="0" smtClean="0">
                <a:latin typeface="Cambria"/>
                <a:ea typeface="Times New Roman"/>
                <a:cs typeface="Times New Roman"/>
              </a:rPr>
              <a:t>may be a </a:t>
            </a:r>
            <a:r>
              <a:rPr lang="en-GB" sz="1800" dirty="0">
                <a:latin typeface="Cambria"/>
                <a:ea typeface="Times New Roman"/>
                <a:cs typeface="Times New Roman"/>
              </a:rPr>
              <a:t>good idea but by what sort of government ? </a:t>
            </a:r>
            <a:r>
              <a:rPr lang="mr-IN" sz="1800" dirty="0">
                <a:latin typeface="Cambria"/>
                <a:ea typeface="Times New Roman"/>
                <a:cs typeface="Times New Roman"/>
              </a:rPr>
              <a:t>–</a:t>
            </a:r>
            <a:r>
              <a:rPr lang="en-GB" sz="1800" dirty="0">
                <a:latin typeface="Cambria"/>
                <a:ea typeface="Times New Roman"/>
                <a:cs typeface="Times New Roman"/>
              </a:rPr>
              <a:t> certainly not the UK one that passed into law in the UK in 2016 the Investigatory Powers Act? An act that gave the police the most sweeping surveillance powers in the Western world? (unmatched even by the US) that legalises state hacking of all mobile and internet communications, one “more suited to a dictatorship than a democracy” (Open Rights Group, 2016</a:t>
            </a:r>
            <a:r>
              <a:rPr lang="en-GB" sz="1800" dirty="0" smtClean="0">
                <a:latin typeface="Cambria"/>
                <a:ea typeface="Times New Roman"/>
                <a:cs typeface="Times New Roman"/>
              </a:rPr>
              <a:t>)</a:t>
            </a:r>
          </a:p>
          <a:p>
            <a:pPr marL="0" indent="0">
              <a:buNone/>
            </a:pPr>
            <a:endParaRPr lang="en-GB" sz="1800" dirty="0">
              <a:latin typeface="Cambria"/>
              <a:ea typeface="Times New Roman"/>
              <a:cs typeface="Times New Roman"/>
            </a:endParaRPr>
          </a:p>
          <a:p>
            <a:pPr marL="0" indent="0">
              <a:buNone/>
            </a:pPr>
            <a:r>
              <a:rPr lang="en-US" sz="1800" dirty="0"/>
              <a:t>in 2013 the UK government introduced a patent box subsidy that provides foreign companies investing in the country generous tax breaks worth over £1 billion annually on all profits derived from patented intellectual property.</a:t>
            </a:r>
            <a:endParaRPr lang="en-US" sz="1800" dirty="0">
              <a:cs typeface="Andale Mono"/>
            </a:endParaRPr>
          </a:p>
          <a:p>
            <a:pPr marL="0" indent="0">
              <a:buNone/>
            </a:pPr>
            <a:endParaRPr lang="en-GB" sz="1800" dirty="0">
              <a:latin typeface="Cambria"/>
              <a:ea typeface="Times New Roman"/>
              <a:cs typeface="Times New Roman"/>
            </a:endParaRPr>
          </a:p>
        </p:txBody>
      </p:sp>
    </p:spTree>
    <p:extLst>
      <p:ext uri="{BB962C8B-B14F-4D97-AF65-F5344CB8AC3E}">
        <p14:creationId xmlns:p14="http://schemas.microsoft.com/office/powerpoint/2010/main" val="201288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and algorithms are not innocent: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9371" y="2398426"/>
            <a:ext cx="6886918" cy="3778537"/>
          </a:xfrm>
        </p:spPr>
      </p:pic>
      <p:sp>
        <p:nvSpPr>
          <p:cNvPr id="3" name="TextBox 2">
            <a:extLst>
              <a:ext uri="{FF2B5EF4-FFF2-40B4-BE49-F238E27FC236}">
                <a16:creationId xmlns:a16="http://schemas.microsoft.com/office/drawing/2014/main" xmlns="" id="{04761A3E-CF19-E14D-A817-E3D39D726A02}"/>
              </a:ext>
            </a:extLst>
          </p:cNvPr>
          <p:cNvSpPr txBox="1"/>
          <p:nvPr/>
        </p:nvSpPr>
        <p:spPr>
          <a:xfrm>
            <a:off x="7846289" y="1257732"/>
            <a:ext cx="4182377" cy="4524316"/>
          </a:xfrm>
          <a:prstGeom prst="rect">
            <a:avLst/>
          </a:prstGeom>
          <a:noFill/>
        </p:spPr>
        <p:txBody>
          <a:bodyPr wrap="square" rtlCol="0">
            <a:spAutoFit/>
          </a:bodyPr>
          <a:lstStyle/>
          <a:p>
            <a:r>
              <a:rPr lang="en-US" dirty="0"/>
              <a:t>In “Algorithms of Oppression” Safiya</a:t>
            </a:r>
          </a:p>
          <a:p>
            <a:r>
              <a:rPr lang="en-US" dirty="0"/>
              <a:t>Umoja Noble tells of how she </a:t>
            </a:r>
          </a:p>
          <a:p>
            <a:r>
              <a:rPr lang="en-US" dirty="0"/>
              <a:t>searched for “black girls’ to find her </a:t>
            </a:r>
          </a:p>
          <a:p>
            <a:r>
              <a:rPr lang="en-US" dirty="0"/>
              <a:t>Search results were directed to</a:t>
            </a:r>
          </a:p>
          <a:p>
            <a:r>
              <a:rPr lang="en-US" dirty="0"/>
              <a:t>Pornography</a:t>
            </a:r>
          </a:p>
          <a:p>
            <a:endParaRPr lang="en-US" dirty="0"/>
          </a:p>
          <a:p>
            <a:endParaRPr lang="en-US" dirty="0"/>
          </a:p>
          <a:p>
            <a:endParaRPr lang="en-US" dirty="0"/>
          </a:p>
          <a:p>
            <a:endParaRPr lang="en-US" dirty="0"/>
          </a:p>
          <a:p>
            <a:endParaRPr lang="en-US" dirty="0"/>
          </a:p>
          <a:p>
            <a:r>
              <a:rPr lang="en-GB" dirty="0"/>
              <a:t>As public information resources continue to be defunded, Noble asks us to think about the implications of our ever greater reliance on advertising companies “for information about people, cultures, ideas, and individuals”</a:t>
            </a:r>
            <a:endParaRPr lang="en-US" dirty="0"/>
          </a:p>
        </p:txBody>
      </p:sp>
    </p:spTree>
    <p:extLst>
      <p:ext uri="{BB962C8B-B14F-4D97-AF65-F5344CB8AC3E}">
        <p14:creationId xmlns:p14="http://schemas.microsoft.com/office/powerpoint/2010/main" val="1888382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States rely on surveillance and trading your data too</a:t>
            </a:r>
            <a:endParaRPr lang="en-US" dirty="0"/>
          </a:p>
        </p:txBody>
      </p:sp>
      <p:sp>
        <p:nvSpPr>
          <p:cNvPr id="3" name="Content Placeholder 2"/>
          <p:cNvSpPr>
            <a:spLocks noGrp="1"/>
          </p:cNvSpPr>
          <p:nvPr>
            <p:ph idx="1"/>
          </p:nvPr>
        </p:nvSpPr>
        <p:spPr/>
        <p:txBody>
          <a:bodyPr>
            <a:normAutofit fontScale="77500" lnSpcReduction="20000"/>
          </a:bodyPr>
          <a:lstStyle/>
          <a:p>
            <a:r>
              <a:rPr lang="en-GB" dirty="0">
                <a:latin typeface="Cambria"/>
                <a:ea typeface="Times New Roman"/>
                <a:cs typeface="Times New Roman"/>
              </a:rPr>
              <a:t>How to control state trading of data? (how to even know</a:t>
            </a:r>
            <a:r>
              <a:rPr lang="en-GB" dirty="0" smtClean="0">
                <a:latin typeface="Cambria"/>
                <a:ea typeface="Times New Roman"/>
                <a:cs typeface="Times New Roman"/>
              </a:rPr>
              <a:t>? Eg Indian AADHAAR system see “Real Media” reports)</a:t>
            </a:r>
            <a:endParaRPr lang="en-GB" dirty="0">
              <a:latin typeface="Cambria"/>
              <a:ea typeface="Times New Roman"/>
              <a:cs typeface="Times New Roman"/>
            </a:endParaRPr>
          </a:p>
          <a:p>
            <a:r>
              <a:rPr lang="en-GB" dirty="0">
                <a:latin typeface="Cambria"/>
                <a:ea typeface="Times New Roman"/>
                <a:cs typeface="Times New Roman"/>
              </a:rPr>
              <a:t>How to control state tracking </a:t>
            </a:r>
            <a:r>
              <a:rPr lang="en-GB" dirty="0" smtClean="0">
                <a:latin typeface="Cambria"/>
                <a:ea typeface="Times New Roman"/>
                <a:cs typeface="Times New Roman"/>
              </a:rPr>
              <a:t>of other nation states eg </a:t>
            </a:r>
            <a:r>
              <a:rPr lang="en-GB" dirty="0">
                <a:latin typeface="Cambria"/>
                <a:ea typeface="Times New Roman"/>
                <a:cs typeface="Times New Roman"/>
              </a:rPr>
              <a:t>US of Germany?</a:t>
            </a:r>
          </a:p>
          <a:p>
            <a:r>
              <a:rPr lang="en-GB" dirty="0">
                <a:latin typeface="Cambria"/>
                <a:ea typeface="Times New Roman"/>
                <a:cs typeface="Times New Roman"/>
              </a:rPr>
              <a:t>The UK government that already uses the services of private companies for its own surveillance of citizens (as revealed by Snowdon and Wikileaks), but also to protect the systems such as the NHS which have been privatised. </a:t>
            </a:r>
          </a:p>
          <a:p>
            <a:r>
              <a:rPr lang="en-GB" dirty="0" smtClean="0">
                <a:latin typeface="Cambria"/>
                <a:ea typeface="Times New Roman"/>
                <a:cs typeface="Times New Roman"/>
              </a:rPr>
              <a:t>Morozov </a:t>
            </a:r>
            <a:r>
              <a:rPr lang="mr-IN" dirty="0" smtClean="0">
                <a:latin typeface="Cambria"/>
                <a:ea typeface="Times New Roman"/>
                <a:cs typeface="Times New Roman"/>
              </a:rPr>
              <a:t>–</a:t>
            </a:r>
            <a:r>
              <a:rPr lang="en-GB" dirty="0" smtClean="0">
                <a:latin typeface="Cambria"/>
                <a:ea typeface="Times New Roman"/>
                <a:cs typeface="Times New Roman"/>
              </a:rPr>
              <a:t> using the same companies to protect that monetise makes no sense. The </a:t>
            </a:r>
            <a:r>
              <a:rPr lang="en-GB" dirty="0">
                <a:latin typeface="Cambria"/>
                <a:ea typeface="Times New Roman"/>
                <a:cs typeface="Times New Roman"/>
              </a:rPr>
              <a:t>state needs internal regulation of its disparate digital services. </a:t>
            </a:r>
            <a:endParaRPr lang="en-GB" dirty="0" smtClean="0">
              <a:latin typeface="Cambria"/>
              <a:ea typeface="Times New Roman"/>
              <a:cs typeface="Times New Roman"/>
            </a:endParaRPr>
          </a:p>
          <a:p>
            <a:r>
              <a:rPr lang="en-GB" dirty="0" smtClean="0">
                <a:latin typeface="Cambria"/>
                <a:ea typeface="Times New Roman"/>
                <a:cs typeface="Times New Roman"/>
              </a:rPr>
              <a:t>The links  between states and private companies so entwined eg </a:t>
            </a:r>
            <a:r>
              <a:rPr lang="en-GB" dirty="0">
                <a:latin typeface="Cambria"/>
                <a:ea typeface="Times New Roman"/>
                <a:cs typeface="Times New Roman"/>
              </a:rPr>
              <a:t>P</a:t>
            </a:r>
            <a:r>
              <a:rPr lang="en-GB" dirty="0" smtClean="0">
                <a:latin typeface="Cambria"/>
                <a:ea typeface="Times New Roman"/>
                <a:cs typeface="Times New Roman"/>
              </a:rPr>
              <a:t>alantir/CIA (only revealed when an issue becomes apparent eg Cambridge Analytica and brilliant investigative journalists eg </a:t>
            </a:r>
            <a:r>
              <a:rPr lang="en-GB" dirty="0">
                <a:latin typeface="Cambria"/>
                <a:ea typeface="Times New Roman"/>
                <a:cs typeface="Times New Roman"/>
              </a:rPr>
              <a:t>C</a:t>
            </a:r>
            <a:r>
              <a:rPr lang="en-GB" dirty="0" smtClean="0">
                <a:latin typeface="Cambria"/>
                <a:ea typeface="Times New Roman"/>
                <a:cs typeface="Times New Roman"/>
              </a:rPr>
              <a:t>arole Cadwalladr</a:t>
            </a:r>
          </a:p>
          <a:p>
            <a:r>
              <a:rPr lang="en-GB" dirty="0" smtClean="0">
                <a:latin typeface="Cambria"/>
                <a:ea typeface="Times New Roman"/>
                <a:cs typeface="Times New Roman"/>
              </a:rPr>
              <a:t>Do </a:t>
            </a:r>
            <a:r>
              <a:rPr lang="en-GB" dirty="0">
                <a:latin typeface="Cambria"/>
                <a:ea typeface="Times New Roman"/>
                <a:cs typeface="Times New Roman"/>
              </a:rPr>
              <a:t>we know what/why </a:t>
            </a:r>
            <a:r>
              <a:rPr lang="en-GB" dirty="0" smtClean="0">
                <a:latin typeface="Cambria"/>
                <a:ea typeface="Times New Roman"/>
                <a:cs typeface="Times New Roman"/>
              </a:rPr>
              <a:t>states </a:t>
            </a:r>
            <a:r>
              <a:rPr lang="en-GB" dirty="0">
                <a:latin typeface="Cambria"/>
                <a:ea typeface="Times New Roman"/>
                <a:cs typeface="Times New Roman"/>
              </a:rPr>
              <a:t>are collecting data? </a:t>
            </a:r>
            <a:r>
              <a:rPr lang="en-GB" dirty="0" smtClean="0">
                <a:latin typeface="Cambria"/>
                <a:ea typeface="Times New Roman"/>
                <a:cs typeface="Times New Roman"/>
              </a:rPr>
              <a:t>Think </a:t>
            </a:r>
            <a:r>
              <a:rPr lang="en-GB" dirty="0">
                <a:latin typeface="Cambria"/>
                <a:ea typeface="Times New Roman"/>
                <a:cs typeface="Times New Roman"/>
              </a:rPr>
              <a:t>through the implications </a:t>
            </a:r>
            <a:r>
              <a:rPr lang="mr-IN" dirty="0">
                <a:latin typeface="Cambria"/>
                <a:ea typeface="Times New Roman"/>
                <a:cs typeface="Times New Roman"/>
              </a:rPr>
              <a:t>–</a:t>
            </a:r>
            <a:r>
              <a:rPr lang="en-GB" dirty="0">
                <a:latin typeface="Cambria"/>
                <a:ea typeface="Times New Roman"/>
                <a:cs typeface="Times New Roman"/>
              </a:rPr>
              <a:t>data </a:t>
            </a:r>
            <a:r>
              <a:rPr lang="en-GB" dirty="0" smtClean="0">
                <a:latin typeface="Cambria"/>
                <a:ea typeface="Times New Roman"/>
                <a:cs typeface="Times New Roman"/>
              </a:rPr>
              <a:t>creep</a:t>
            </a:r>
          </a:p>
          <a:p>
            <a:r>
              <a:rPr lang="en-GB" dirty="0" smtClean="0">
                <a:latin typeface="Cambria"/>
                <a:ea typeface="Times New Roman"/>
                <a:cs typeface="Times New Roman"/>
              </a:rPr>
              <a:t>This is beyond individual control, even national control </a:t>
            </a:r>
            <a:endParaRPr lang="en-US" dirty="0"/>
          </a:p>
        </p:txBody>
      </p:sp>
    </p:spTree>
    <p:extLst>
      <p:ext uri="{BB962C8B-B14F-4D97-AF65-F5344CB8AC3E}">
        <p14:creationId xmlns:p14="http://schemas.microsoft.com/office/powerpoint/2010/main" val="2726476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Blockers; confusers</a:t>
            </a:r>
          </a:p>
        </p:txBody>
      </p:sp>
      <p:sp>
        <p:nvSpPr>
          <p:cNvPr id="3" name="Content Placeholder 2"/>
          <p:cNvSpPr>
            <a:spLocks noGrp="1"/>
          </p:cNvSpPr>
          <p:nvPr>
            <p:ph sz="quarter" idx="1"/>
          </p:nvPr>
        </p:nvSpPr>
        <p:spPr/>
        <p:txBody>
          <a:bodyPr/>
          <a:lstStyle/>
          <a:p>
            <a:r>
              <a:rPr lang="en-US" dirty="0"/>
              <a:t>Via private companies and ad blockers eg Abine DNT+ (</a:t>
            </a:r>
            <a:r>
              <a:rPr lang="en-US" dirty="0">
                <a:hlinkClick r:id="rId2"/>
              </a:rPr>
              <a:t>http://www.businessinsider.com/this-is-how-facebook-is-tracking-your-internet-activity-2012-9?IR=T</a:t>
            </a:r>
            <a:r>
              <a:rPr lang="en-US" dirty="0"/>
              <a:t>)</a:t>
            </a:r>
          </a:p>
          <a:p>
            <a:r>
              <a:rPr lang="en-US" dirty="0"/>
              <a:t>Free; Track me not (Computer Science, NYU </a:t>
            </a:r>
            <a:r>
              <a:rPr lang="en-US" dirty="0">
                <a:hlinkClick r:id="rId3"/>
              </a:rPr>
              <a:t>https://cs.nyu.edu/trackmenot/</a:t>
            </a:r>
            <a:r>
              <a:rPr lang="en-US" dirty="0"/>
              <a:t>. Works by creating confusion.</a:t>
            </a:r>
          </a:p>
        </p:txBody>
      </p:sp>
      <p:pic>
        <p:nvPicPr>
          <p:cNvPr id="5" name="Picture 4" descr="Track me no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7" y="4686300"/>
            <a:ext cx="11311467" cy="1816100"/>
          </a:xfrm>
          <a:prstGeom prst="rect">
            <a:avLst/>
          </a:prstGeom>
        </p:spPr>
      </p:pic>
    </p:spTree>
    <p:extLst>
      <p:ext uri="{BB962C8B-B14F-4D97-AF65-F5344CB8AC3E}">
        <p14:creationId xmlns:p14="http://schemas.microsoft.com/office/powerpoint/2010/main" val="2051808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AF88D69-F126-924B-BCD2-178620675E55}"/>
              </a:ext>
            </a:extLst>
          </p:cNvPr>
          <p:cNvSpPr>
            <a:spLocks noGrp="1"/>
          </p:cNvSpPr>
          <p:nvPr>
            <p:ph type="title"/>
          </p:nvPr>
        </p:nvSpPr>
        <p:spPr/>
        <p:txBody>
          <a:bodyPr/>
          <a:lstStyle/>
          <a:p>
            <a:r>
              <a:rPr lang="en-US" dirty="0"/>
              <a:t>Eubanks (2017) “A</a:t>
            </a:r>
            <a:r>
              <a:rPr lang="en-GB" dirty="0"/>
              <a:t> digital poorhouse”</a:t>
            </a:r>
            <a:br>
              <a:rPr lang="en-GB" dirty="0"/>
            </a:br>
            <a:endParaRPr lang="en-US" dirty="0"/>
          </a:p>
        </p:txBody>
      </p:sp>
      <p:sp>
        <p:nvSpPr>
          <p:cNvPr id="6" name="Content Placeholder 5">
            <a:extLst>
              <a:ext uri="{FF2B5EF4-FFF2-40B4-BE49-F238E27FC236}">
                <a16:creationId xmlns:a16="http://schemas.microsoft.com/office/drawing/2014/main" xmlns="" id="{3EE372B4-F4C4-6547-A27A-93F83A6A21AB}"/>
              </a:ext>
            </a:extLst>
          </p:cNvPr>
          <p:cNvSpPr>
            <a:spLocks noGrp="1"/>
          </p:cNvSpPr>
          <p:nvPr>
            <p:ph idx="1"/>
          </p:nvPr>
        </p:nvSpPr>
        <p:spPr/>
        <p:txBody>
          <a:bodyPr>
            <a:normAutofit fontScale="92500" lnSpcReduction="20000"/>
          </a:bodyPr>
          <a:lstStyle/>
          <a:p>
            <a:r>
              <a:rPr lang="en-GB" dirty="0"/>
              <a:t>Most people are targeted for digital security as </a:t>
            </a:r>
            <a:r>
              <a:rPr lang="en-GB" dirty="0">
                <a:solidFill>
                  <a:srgbClr val="C55A11"/>
                </a:solidFill>
              </a:rPr>
              <a:t>members of social groups</a:t>
            </a:r>
            <a:r>
              <a:rPr lang="en-GB" dirty="0"/>
              <a:t> </a:t>
            </a:r>
          </a:p>
          <a:p>
            <a:pPr marL="0" indent="0">
              <a:buNone/>
            </a:pPr>
            <a:r>
              <a:rPr lang="en-GB" dirty="0"/>
              <a:t/>
            </a:r>
            <a:br>
              <a:rPr lang="en-GB" dirty="0"/>
            </a:br>
            <a:endParaRPr lang="en-GB" dirty="0"/>
          </a:p>
          <a:p>
            <a:r>
              <a:rPr lang="en-GB" dirty="0">
                <a:solidFill>
                  <a:srgbClr val="C55A11"/>
                </a:solidFill>
              </a:rPr>
              <a:t>A feedback loop of injustice </a:t>
            </a:r>
            <a:r>
              <a:rPr lang="en-GB" dirty="0"/>
              <a:t>– especially as systems integrate and AI/ML – learn from each other’s data.</a:t>
            </a:r>
          </a:p>
          <a:p>
            <a:pPr marL="0" indent="0">
              <a:buNone/>
            </a:pPr>
            <a:endParaRPr lang="en-GB" dirty="0"/>
          </a:p>
          <a:p>
            <a:r>
              <a:rPr lang="en-GB" dirty="0"/>
              <a:t>Automated eligibility systems discourage use</a:t>
            </a:r>
            <a:br>
              <a:rPr lang="en-GB" dirty="0"/>
            </a:br>
            <a:endParaRPr lang="en-GB" dirty="0"/>
          </a:p>
          <a:p>
            <a:r>
              <a:rPr lang="en-GB" dirty="0"/>
              <a:t>Tested in low-rights environments</a:t>
            </a:r>
          </a:p>
          <a:p>
            <a:pPr marL="0" indent="0">
              <a:buNone/>
            </a:pPr>
            <a:endParaRPr lang="en-GB" dirty="0"/>
          </a:p>
          <a:p>
            <a:r>
              <a:rPr lang="en-GB" dirty="0">
                <a:solidFill>
                  <a:srgbClr val="C55A11"/>
                </a:solidFill>
              </a:rPr>
              <a:t>Reproduce digital division of deserving/undeserving </a:t>
            </a:r>
          </a:p>
          <a:p>
            <a:endParaRPr lang="en-US" dirty="0"/>
          </a:p>
        </p:txBody>
      </p:sp>
    </p:spTree>
    <p:extLst>
      <p:ext uri="{BB962C8B-B14F-4D97-AF65-F5344CB8AC3E}">
        <p14:creationId xmlns:p14="http://schemas.microsoft.com/office/powerpoint/2010/main" val="579877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AADHAAR: The Indian Identity Card System (or the Silicon Valley biometric gold rush)</a:t>
            </a:r>
          </a:p>
        </p:txBody>
      </p:sp>
      <p:sp>
        <p:nvSpPr>
          <p:cNvPr id="3" name="Content Placeholder 2"/>
          <p:cNvSpPr>
            <a:spLocks noGrp="1"/>
          </p:cNvSpPr>
          <p:nvPr>
            <p:ph idx="1"/>
          </p:nvPr>
        </p:nvSpPr>
        <p:spPr>
          <a:xfrm>
            <a:off x="838200" y="2295667"/>
            <a:ext cx="10515600" cy="3881296"/>
          </a:xfrm>
        </p:spPr>
        <p:txBody>
          <a:bodyPr>
            <a:normAutofit fontScale="70000" lnSpcReduction="20000"/>
          </a:bodyPr>
          <a:lstStyle/>
          <a:p>
            <a:r>
              <a:rPr lang="en-US" dirty="0"/>
              <a:t>The largest biometric database in the world (but also in Kenya, Bangladesh</a:t>
            </a:r>
            <a:r>
              <a:rPr lang="mr-IN" dirty="0"/>
              <a:t>…</a:t>
            </a:r>
            <a:r>
              <a:rPr lang="en-GB" dirty="0"/>
              <a:t>)</a:t>
            </a:r>
            <a:endParaRPr lang="en-US" dirty="0"/>
          </a:p>
          <a:p>
            <a:r>
              <a:rPr lang="en-US" dirty="0"/>
              <a:t>“sold” to population as a means to provide access to welfare, public services, subsidies and rehabilitation provision; “empowerment” of the poor.</a:t>
            </a:r>
          </a:p>
          <a:p>
            <a:r>
              <a:rPr lang="en-US" dirty="0"/>
              <a:t>But linked to cash machines (Aadhaar Pay), 2016 bill allowed private companies to access all data (but not individuals)</a:t>
            </a:r>
          </a:p>
          <a:p>
            <a:r>
              <a:rPr lang="en-US" dirty="0"/>
              <a:t>Basic issues </a:t>
            </a:r>
            <a:r>
              <a:rPr lang="mr-IN" dirty="0"/>
              <a:t>–</a:t>
            </a:r>
            <a:r>
              <a:rPr lang="en-US" dirty="0"/>
              <a:t> labourers without fingerprints! (36% failure)</a:t>
            </a:r>
          </a:p>
          <a:p>
            <a:r>
              <a:rPr lang="en-US" dirty="0">
                <a:solidFill>
                  <a:srgbClr val="FF0000"/>
                </a:solidFill>
              </a:rPr>
              <a:t>Enabled the withdrawal of welfare provision</a:t>
            </a:r>
          </a:p>
          <a:p>
            <a:r>
              <a:rPr lang="en-US" dirty="0"/>
              <a:t>In 2016 130m users hacked, scores of incorrect data recorded</a:t>
            </a:r>
          </a:p>
          <a:p>
            <a:endParaRPr lang="en-US" dirty="0"/>
          </a:p>
          <a:p>
            <a:r>
              <a:rPr lang="en-US" dirty="0">
                <a:solidFill>
                  <a:srgbClr val="FF6600"/>
                </a:solidFill>
              </a:rPr>
              <a:t>Wikileaks (26 August 2017) revealed that CIA (plus French and English defence companies) have access to the whole system via the private biometric data company Crossmatch that helped devise AADHAAR (disputed!): see “Realmedia” report for full debate (Indian court rules on data privacy, appealed by Government, ongoing) </a:t>
            </a:r>
          </a:p>
          <a:p>
            <a:endParaRPr lang="en-US" dirty="0">
              <a:solidFill>
                <a:srgbClr val="FF6600"/>
              </a:solidFill>
            </a:endParaRPr>
          </a:p>
        </p:txBody>
      </p:sp>
    </p:spTree>
    <p:extLst>
      <p:ext uri="{BB962C8B-B14F-4D97-AF65-F5344CB8AC3E}">
        <p14:creationId xmlns:p14="http://schemas.microsoft.com/office/powerpoint/2010/main" val="2036310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Inequality?</a:t>
            </a:r>
          </a:p>
        </p:txBody>
      </p:sp>
      <p:sp>
        <p:nvSpPr>
          <p:cNvPr id="5" name="Content Placeholder 4"/>
          <p:cNvSpPr>
            <a:spLocks noGrp="1"/>
          </p:cNvSpPr>
          <p:nvPr>
            <p:ph idx="1"/>
          </p:nvPr>
        </p:nvSpPr>
        <p:spPr/>
        <p:txBody>
          <a:bodyPr>
            <a:normAutofit fontScale="92500" lnSpcReduction="10000"/>
          </a:bodyPr>
          <a:lstStyle/>
          <a:p>
            <a:r>
              <a:rPr lang="en-US" dirty="0"/>
              <a:t>By stealth</a:t>
            </a:r>
          </a:p>
          <a:p>
            <a:r>
              <a:rPr lang="en-US" dirty="0"/>
              <a:t>Classifications unknown</a:t>
            </a:r>
          </a:p>
          <a:p>
            <a:r>
              <a:rPr lang="en-US" dirty="0"/>
              <a:t>No accountability</a:t>
            </a:r>
          </a:p>
          <a:p>
            <a:r>
              <a:rPr lang="en-US" dirty="0"/>
              <a:t>Debt silo/sub prime market creation not known until legal challenge reveals it (eg Trump university)</a:t>
            </a:r>
          </a:p>
          <a:p>
            <a:r>
              <a:rPr lang="en-US" dirty="0"/>
              <a:t>We do not know how our data traces are being traded and valued</a:t>
            </a:r>
          </a:p>
          <a:p>
            <a:r>
              <a:rPr lang="en-US" dirty="0"/>
              <a:t>We are the fodder, the resource from which value is extracted in order to sell us stuff: </a:t>
            </a:r>
            <a:r>
              <a:rPr lang="en-US" dirty="0">
                <a:solidFill>
                  <a:schemeClr val="accent4">
                    <a:lumMod val="50000"/>
                  </a:schemeClr>
                </a:solidFill>
              </a:rPr>
              <a:t>a constant circle of expropriation</a:t>
            </a:r>
            <a:r>
              <a:rPr lang="en-US" dirty="0"/>
              <a:t>. </a:t>
            </a:r>
          </a:p>
          <a:p>
            <a:r>
              <a:rPr lang="en-US" dirty="0"/>
              <a:t>Little protection</a:t>
            </a:r>
          </a:p>
          <a:p>
            <a:r>
              <a:rPr lang="en-US" dirty="0"/>
              <a:t>Litigious companies</a:t>
            </a:r>
          </a:p>
        </p:txBody>
      </p:sp>
    </p:spTree>
    <p:extLst>
      <p:ext uri="{BB962C8B-B14F-4D97-AF65-F5344CB8AC3E}">
        <p14:creationId xmlns:p14="http://schemas.microsoft.com/office/powerpoint/2010/main" val="2780583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TTC workshops and tools: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89167"/>
            <a:ext cx="10160726" cy="5383906"/>
          </a:xfrm>
        </p:spPr>
      </p:pic>
    </p:spTree>
    <p:extLst>
      <p:ext uri="{BB962C8B-B14F-4D97-AF65-F5344CB8AC3E}">
        <p14:creationId xmlns:p14="http://schemas.microsoft.com/office/powerpoint/2010/main" val="3353793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Tactical Technology Collective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965" y="1690688"/>
            <a:ext cx="9679577" cy="4351338"/>
          </a:xfrm>
        </p:spPr>
      </p:pic>
      <p:sp>
        <p:nvSpPr>
          <p:cNvPr id="5" name="TextBox 4"/>
          <p:cNvSpPr txBox="1"/>
          <p:nvPr/>
        </p:nvSpPr>
        <p:spPr>
          <a:xfrm>
            <a:off x="1031966" y="6322423"/>
            <a:ext cx="5168274" cy="369332"/>
          </a:xfrm>
          <a:prstGeom prst="rect">
            <a:avLst/>
          </a:prstGeom>
          <a:noFill/>
        </p:spPr>
        <p:txBody>
          <a:bodyPr wrap="none" rtlCol="0">
            <a:spAutoFit/>
          </a:bodyPr>
          <a:lstStyle/>
          <a:p>
            <a:r>
              <a:rPr lang="en-US" dirty="0">
                <a:hlinkClick r:id="rId3"/>
              </a:rPr>
              <a:t>https://tacticaltech.org/projects/glass-room-london#</a:t>
            </a:r>
            <a:endParaRPr lang="en-US" dirty="0"/>
          </a:p>
        </p:txBody>
      </p:sp>
    </p:spTree>
    <p:extLst>
      <p:ext uri="{BB962C8B-B14F-4D97-AF65-F5344CB8AC3E}">
        <p14:creationId xmlns:p14="http://schemas.microsoft.com/office/powerpoint/2010/main" val="1679869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educate, activate, organise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Find out what is happening to your data </a:t>
            </a:r>
          </a:p>
          <a:p>
            <a:r>
              <a:rPr lang="en-US" dirty="0" smtClean="0"/>
              <a:t>Support research in this area (it’s hard)</a:t>
            </a:r>
          </a:p>
          <a:p>
            <a:r>
              <a:rPr lang="en-US" dirty="0" smtClean="0"/>
              <a:t>Lobby government for regulation (UK has the least) </a:t>
            </a:r>
            <a:r>
              <a:rPr lang="mr-IN" dirty="0" smtClean="0"/>
              <a:t>–</a:t>
            </a:r>
            <a:r>
              <a:rPr lang="en-US" dirty="0" smtClean="0"/>
              <a:t> CA could happen again</a:t>
            </a:r>
          </a:p>
          <a:p>
            <a:r>
              <a:rPr lang="en-US" dirty="0" smtClean="0"/>
              <a:t>Lobby government to prosecute those who use social media for political purposes (eg Brexit)</a:t>
            </a:r>
          </a:p>
          <a:p>
            <a:r>
              <a:rPr lang="en-US" dirty="0" smtClean="0"/>
              <a:t>Organise against monopolies. They need breaking up not given tax subsidies</a:t>
            </a:r>
          </a:p>
          <a:p>
            <a:r>
              <a:rPr lang="en-US" dirty="0" smtClean="0"/>
              <a:t>Organise for children to be protected (this is lifelong data collection that will shape a child’s chances </a:t>
            </a:r>
            <a:r>
              <a:rPr lang="mr-IN" dirty="0" smtClean="0"/>
              <a:t>–</a:t>
            </a:r>
            <a:r>
              <a:rPr lang="en-US" dirty="0" smtClean="0"/>
              <a:t> sub-primed early)</a:t>
            </a:r>
          </a:p>
          <a:p>
            <a:r>
              <a:rPr lang="en-US" dirty="0" smtClean="0"/>
              <a:t>Do everything that you possible can because this is the present and the future</a:t>
            </a:r>
          </a:p>
          <a:p>
            <a:endParaRPr lang="en-US" dirty="0" smtClean="0"/>
          </a:p>
          <a:p>
            <a:endParaRPr lang="en-US" dirty="0"/>
          </a:p>
        </p:txBody>
      </p:sp>
    </p:spTree>
    <p:extLst>
      <p:ext uri="{BB962C8B-B14F-4D97-AF65-F5344CB8AC3E}">
        <p14:creationId xmlns:p14="http://schemas.microsoft.com/office/powerpoint/2010/main" val="91677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8850" y="1426394"/>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929471" y="1444050"/>
            <a:ext cx="8689681" cy="3705281"/>
          </a:xfrm>
          <a:prstGeom prst="rect">
            <a:avLst/>
          </a:prstGeom>
        </p:spPr>
      </p:pic>
      <p:sp>
        <p:nvSpPr>
          <p:cNvPr id="6" name="TextBox 5"/>
          <p:cNvSpPr txBox="1"/>
          <p:nvPr/>
        </p:nvSpPr>
        <p:spPr>
          <a:xfrm rot="10800000" flipV="1">
            <a:off x="144120" y="5561169"/>
            <a:ext cx="6467573" cy="830997"/>
          </a:xfrm>
          <a:prstGeom prst="rect">
            <a:avLst/>
          </a:prstGeom>
          <a:noFill/>
        </p:spPr>
        <p:txBody>
          <a:bodyPr wrap="square" rtlCol="0">
            <a:spAutoFit/>
          </a:bodyPr>
          <a:lstStyle/>
          <a:p>
            <a:r>
              <a:rPr lang="en-US" sz="2400" i="1" u="sng" dirty="0">
                <a:hlinkClick r:id="rId3"/>
              </a:rPr>
              <a:t>https://values.doc.gold.ac.uk/</a:t>
            </a:r>
            <a:endParaRPr lang="en-US" sz="2400" i="1" u="sng" dirty="0"/>
          </a:p>
          <a:p>
            <a:r>
              <a:rPr lang="en-US" sz="2400" dirty="0"/>
              <a:t>https://values.doc.gold.ac.uk/firstfindings/</a:t>
            </a:r>
          </a:p>
        </p:txBody>
      </p:sp>
      <p:sp>
        <p:nvSpPr>
          <p:cNvPr id="7" name="TextBox 6"/>
          <p:cNvSpPr txBox="1"/>
          <p:nvPr/>
        </p:nvSpPr>
        <p:spPr>
          <a:xfrm>
            <a:off x="6012282" y="278322"/>
            <a:ext cx="5921100" cy="923330"/>
          </a:xfrm>
          <a:prstGeom prst="rect">
            <a:avLst/>
          </a:prstGeom>
          <a:noFill/>
        </p:spPr>
        <p:txBody>
          <a:bodyPr wrap="square" rtlCol="0">
            <a:spAutoFit/>
          </a:bodyPr>
          <a:lstStyle/>
          <a:p>
            <a:r>
              <a:rPr lang="en-US" dirty="0">
                <a:solidFill>
                  <a:srgbClr val="ED7D31"/>
                </a:solidFill>
              </a:rPr>
              <a:t>ESRC funded (2013-2016, ES/KO10786), with support from Sociology and Computer Science, Goldsmiths, University of London </a:t>
            </a:r>
            <a:r>
              <a:rPr lang="mr-IN" dirty="0">
                <a:solidFill>
                  <a:srgbClr val="ED7D31"/>
                </a:solidFill>
              </a:rPr>
              <a:t>–</a:t>
            </a:r>
            <a:r>
              <a:rPr lang="en-US" dirty="0">
                <a:solidFill>
                  <a:srgbClr val="ED7D31"/>
                </a:solidFill>
              </a:rPr>
              <a:t> interdisciplinary project</a:t>
            </a:r>
          </a:p>
        </p:txBody>
      </p:sp>
      <p:sp>
        <p:nvSpPr>
          <p:cNvPr id="8" name="TextBox 7"/>
          <p:cNvSpPr txBox="1"/>
          <p:nvPr/>
        </p:nvSpPr>
        <p:spPr>
          <a:xfrm>
            <a:off x="8700656" y="5983902"/>
            <a:ext cx="3232725" cy="646331"/>
          </a:xfrm>
          <a:prstGeom prst="rect">
            <a:avLst/>
          </a:prstGeom>
          <a:noFill/>
        </p:spPr>
        <p:txBody>
          <a:bodyPr wrap="square" rtlCol="0">
            <a:spAutoFit/>
          </a:bodyPr>
          <a:lstStyle/>
          <a:p>
            <a:r>
              <a:rPr lang="en-US" dirty="0"/>
              <a:t>Professor Bev Skeggs and </a:t>
            </a:r>
          </a:p>
          <a:p>
            <a:r>
              <a:rPr lang="en-US" dirty="0"/>
              <a:t>Dr Simon Yuill</a:t>
            </a:r>
          </a:p>
        </p:txBody>
      </p:sp>
      <p:pic>
        <p:nvPicPr>
          <p:cNvPr id="9" name="Picture 8" descr="comp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04" y="366330"/>
            <a:ext cx="2232789" cy="1429396"/>
          </a:xfrm>
          <a:prstGeom prst="rect">
            <a:avLst/>
          </a:prstGeom>
        </p:spPr>
      </p:pic>
    </p:spTree>
    <p:extLst>
      <p:ext uri="{BB962C8B-B14F-4D97-AF65-F5344CB8AC3E}">
        <p14:creationId xmlns:p14="http://schemas.microsoft.com/office/powerpoint/2010/main" val="2145772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838200" y="963877"/>
            <a:ext cx="3494362" cy="4930246"/>
          </a:xfrm>
        </p:spPr>
        <p:txBody>
          <a:bodyPr>
            <a:normAutofit/>
          </a:bodyPr>
          <a:lstStyle/>
          <a:p>
            <a:pPr algn="r"/>
            <a:r>
              <a:rPr lang="en-US" dirty="0">
                <a:solidFill>
                  <a:schemeClr val="accent1"/>
                </a:solidFill>
              </a:rPr>
              <a:t>Digital crime includes:</a:t>
            </a:r>
          </a:p>
        </p:txBody>
      </p:sp>
      <p:sp>
        <p:nvSpPr>
          <p:cNvPr id="5" name="Content Placeholder 4"/>
          <p:cNvSpPr>
            <a:spLocks noGrp="1"/>
          </p:cNvSpPr>
          <p:nvPr>
            <p:ph idx="1"/>
          </p:nvPr>
        </p:nvSpPr>
        <p:spPr>
          <a:xfrm>
            <a:off x="4976031" y="963877"/>
            <a:ext cx="6377769" cy="4930246"/>
          </a:xfrm>
        </p:spPr>
        <p:txBody>
          <a:bodyPr anchor="ctr">
            <a:normAutofit/>
          </a:bodyPr>
          <a:lstStyle/>
          <a:p>
            <a:pPr>
              <a:lnSpc>
                <a:spcPct val="70000"/>
              </a:lnSpc>
            </a:pPr>
            <a:r>
              <a:rPr lang="en-US" sz="1500" b="1" dirty="0"/>
              <a:t>“Digital footprint:</a:t>
            </a:r>
            <a:r>
              <a:rPr lang="en-US" sz="1500" dirty="0"/>
              <a:t> that is, the trail of data that is left behind by users of digital services. In an investigative context, this typically relates to mobile and online communications, travel and financial transactions by offenders and victims.</a:t>
            </a:r>
          </a:p>
          <a:p>
            <a:pPr>
              <a:lnSpc>
                <a:spcPct val="70000"/>
              </a:lnSpc>
            </a:pPr>
            <a:r>
              <a:rPr lang="en-US" sz="1500" b="1" dirty="0"/>
              <a:t>“Internet-facilitated crime:</a:t>
            </a:r>
            <a:r>
              <a:rPr lang="en-US" sz="1500" dirty="0"/>
              <a:t> where the internet and smartphones are used in planning or committing traditional criminal or terrorist activity. This ranges from online abuse as part of a </a:t>
            </a:r>
            <a:r>
              <a:rPr lang="en-US" sz="1500" dirty="0" smtClean="0"/>
              <a:t>neighborhood </a:t>
            </a:r>
            <a:r>
              <a:rPr lang="en-US" sz="1500" dirty="0"/>
              <a:t>dispute to communications between terrorists planning attacks.</a:t>
            </a:r>
          </a:p>
          <a:p>
            <a:pPr>
              <a:lnSpc>
                <a:spcPct val="70000"/>
              </a:lnSpc>
            </a:pPr>
            <a:r>
              <a:rPr lang="en-US" sz="1500" b="1" dirty="0"/>
              <a:t>“Cyber-enabled crimes:</a:t>
            </a:r>
            <a:r>
              <a:rPr lang="en-US" sz="1500" dirty="0"/>
              <a:t> such as fraud, the purchasing of illegal drugs or firearms and child sexual exploitation which can be conducted on or offline, but online may take place at unprecedented scale and speed. This might include terrorism, for example, where cyber-enabled fraud is used to fund terrorist activities.</a:t>
            </a:r>
          </a:p>
          <a:p>
            <a:pPr>
              <a:lnSpc>
                <a:spcPct val="70000"/>
              </a:lnSpc>
            </a:pPr>
            <a:r>
              <a:rPr lang="en-US" sz="1500" b="1" dirty="0"/>
              <a:t>“Cyber-dependent crimes:</a:t>
            </a:r>
            <a:r>
              <a:rPr lang="en-US" sz="1500" dirty="0"/>
              <a:t> which can only be committed using computers, computer networks or other forms of information communication technology. They include the creation and spread of malware for financial gain, hacking to steal important personal or industry data and denial of service attacks to cause reputational damage for criminal purposes or terrorism.” (Report on operationalising the Digital Intelligence and Investigation Capabilities Framework – Improving the intelligence and investigative response to an evolving digital environment, College of Policing, July 2014, page 6.) </a:t>
            </a:r>
          </a:p>
          <a:p>
            <a:pPr>
              <a:lnSpc>
                <a:spcPct val="70000"/>
              </a:lnSpc>
            </a:pPr>
            <a:endParaRPr lang="en-US" sz="1500" dirty="0"/>
          </a:p>
          <a:p>
            <a:pPr>
              <a:lnSpc>
                <a:spcPct val="70000"/>
              </a:lnSpc>
            </a:pPr>
            <a:r>
              <a:rPr lang="en-US" sz="1500" dirty="0"/>
              <a:t>Source: https://</a:t>
            </a:r>
            <a:r>
              <a:rPr lang="en-US" sz="1500" dirty="0"/>
              <a:t>www.justiceinspectorates.gov.uk</a:t>
            </a:r>
            <a:r>
              <a:rPr lang="en-US" sz="1500" dirty="0"/>
              <a:t>/</a:t>
            </a:r>
            <a:r>
              <a:rPr lang="en-US" sz="1500" dirty="0"/>
              <a:t>hmic</a:t>
            </a:r>
            <a:r>
              <a:rPr lang="en-US" sz="1500" dirty="0"/>
              <a:t>/our-work/digital-crime-and-policing/real-lives-real-crimes-a-study-of-digital-crime-and-policing/chapter-1-introduction-background-and-digital-crime/</a:t>
            </a:r>
          </a:p>
          <a:p>
            <a:pPr>
              <a:lnSpc>
                <a:spcPct val="70000"/>
              </a:lnSpc>
            </a:pPr>
            <a:endParaRPr lang="en-US" sz="1500" dirty="0"/>
          </a:p>
        </p:txBody>
      </p:sp>
    </p:spTree>
    <p:extLst>
      <p:ext uri="{BB962C8B-B14F-4D97-AF65-F5344CB8AC3E}">
        <p14:creationId xmlns:p14="http://schemas.microsoft.com/office/powerpoint/2010/main" val="4016259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9" name="Picture 1" descr="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40923" y="2807594"/>
            <a:ext cx="612518" cy="10560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236372" y="2959413"/>
            <a:ext cx="108053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1" i="0" u="none" strike="noStrike" cap="none" normalizeH="0" baseline="0" dirty="0">
                <a:ln>
                  <a:noFill/>
                </a:ln>
                <a:solidFill>
                  <a:schemeClr val="tx1"/>
                </a:solidFill>
                <a:effectLst/>
                <a:latin typeface="Arial" charset="0"/>
              </a:rPr>
              <a:t>Education Has Highest Rate of Ransomware</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1" i="0" u="none" strike="noStrike" cap="none" normalizeH="0" baseline="0" dirty="0">
                <a:ln>
                  <a:noFill/>
                </a:ln>
                <a:solidFill>
                  <a:schemeClr val="tx1"/>
                </a:solidFill>
                <a:effectLst/>
                <a:latin typeface="Arial" charset="0"/>
              </a:rPr>
              <a:t>Education has the highest rate of ransomware of all industries examined. In fact, these institutions have over three times the rate of ransomware found in health care and more than 10 times the rate found in finance. With access to social security numbers, medical records, intellectual property, research, and financial data of faculty, staff and students, these institutions are a prime target for cyber attacks.</a:t>
            </a:r>
            <a:endParaRPr kumimoji="0" lang="x-none" altLang="x-none" sz="1800" b="0" i="0" u="none" strike="noStrike" cap="none" normalizeH="0" baseline="0" dirty="0">
              <a:ln>
                <a:noFill/>
              </a:ln>
              <a:solidFill>
                <a:schemeClr val="tx1"/>
              </a:solidFill>
              <a:effectLst/>
              <a:latin typeface="Arial" charset="0"/>
            </a:endParaRPr>
          </a:p>
        </p:txBody>
      </p:sp>
      <p:sp>
        <p:nvSpPr>
          <p:cNvPr id="5" name="Rectangle 4"/>
          <p:cNvSpPr/>
          <p:nvPr/>
        </p:nvSpPr>
        <p:spPr>
          <a:xfrm>
            <a:off x="193183" y="3889682"/>
            <a:ext cx="11848563" cy="2031325"/>
          </a:xfrm>
          <a:prstGeom prst="rect">
            <a:avLst/>
          </a:prstGeom>
        </p:spPr>
        <p:txBody>
          <a:bodyPr wrap="square">
            <a:spAutoFit/>
          </a:bodyPr>
          <a:lstStyle/>
          <a:p>
            <a:r>
              <a:rPr lang="en-US" dirty="0">
                <a:solidFill>
                  <a:schemeClr val="accent2">
                    <a:lumMod val="75000"/>
                  </a:schemeClr>
                </a:solidFill>
              </a:rPr>
              <a:t>The rate of ransomware has significantly increased for every industry examined over the last 12 months. Cyber criminals are making a lucrative business through ransomware attacks. Hospitals, in particular, may pay a ransom because their patient data is critical in life-or-death situations. This was the case with Hollywood Presbyterian Medical Center earlier this year, which chose to pay a $17,000 ransom to hackers who had locked some of the hospital's critical data. </a:t>
            </a:r>
            <a:r>
              <a:rPr lang="en-US" dirty="0">
                <a:solidFill>
                  <a:schemeClr val="accent2">
                    <a:lumMod val="75000"/>
                  </a:schemeClr>
                </a:solidFill>
              </a:rPr>
              <a:t>MedStar</a:t>
            </a:r>
            <a:r>
              <a:rPr lang="en-US" dirty="0">
                <a:solidFill>
                  <a:schemeClr val="accent2">
                    <a:lumMod val="75000"/>
                  </a:schemeClr>
                </a:solidFill>
              </a:rPr>
              <a:t> Health, another medical center, reported earlier this year that malware had caused a shutdown of some systems at its hospitals in Baltimore. Methodist Hospital in Henderson, Kentucky even declared an internal state of emergency after its systems were attacked by a strain of ransomware known as </a:t>
            </a:r>
            <a:r>
              <a:rPr lang="en-US" dirty="0">
                <a:solidFill>
                  <a:schemeClr val="accent2">
                    <a:lumMod val="75000"/>
                  </a:schemeClr>
                </a:solidFill>
              </a:rPr>
              <a:t>Locky</a:t>
            </a:r>
            <a:r>
              <a:rPr lang="en-US" dirty="0">
                <a:solidFill>
                  <a:schemeClr val="accent2">
                    <a:lumMod val="75000"/>
                  </a:schemeClr>
                </a:solidFill>
              </a:rPr>
              <a:t>.</a:t>
            </a:r>
          </a:p>
        </p:txBody>
      </p:sp>
      <p:sp>
        <p:nvSpPr>
          <p:cNvPr id="6" name="TextBox 5"/>
          <p:cNvSpPr txBox="1"/>
          <p:nvPr/>
        </p:nvSpPr>
        <p:spPr>
          <a:xfrm>
            <a:off x="0" y="90152"/>
            <a:ext cx="85383067" cy="2862322"/>
          </a:xfrm>
          <a:prstGeom prst="rect">
            <a:avLst/>
          </a:prstGeom>
          <a:noFill/>
        </p:spPr>
        <p:txBody>
          <a:bodyPr wrap="square" rtlCol="0">
            <a:spAutoFit/>
          </a:bodyPr>
          <a:lstStyle/>
          <a:p>
            <a:endParaRPr lang="en-US" b="1" dirty="0"/>
          </a:p>
          <a:p>
            <a:r>
              <a:rPr lang="en-US" dirty="0">
                <a:solidFill>
                  <a:schemeClr val="accent6">
                    <a:lumMod val="75000"/>
                  </a:schemeClr>
                </a:solidFill>
              </a:rPr>
              <a:t>Most ransomware attacks share a common trait — they begin with one seemingly benign email attachment opened by an</a:t>
            </a:r>
          </a:p>
          <a:p>
            <a:r>
              <a:rPr lang="en-US" dirty="0">
                <a:solidFill>
                  <a:schemeClr val="accent6">
                    <a:lumMod val="75000"/>
                  </a:schemeClr>
                </a:solidFill>
              </a:rPr>
              <a:t> employee. This action introduces malicious code into the network that encrypts or locks critical data (e.g., patient records, </a:t>
            </a:r>
          </a:p>
          <a:p>
            <a:r>
              <a:rPr lang="en-US" dirty="0">
                <a:solidFill>
                  <a:schemeClr val="accent6">
                    <a:lumMod val="75000"/>
                  </a:schemeClr>
                </a:solidFill>
              </a:rPr>
              <a:t>financial information or business documents). One in ten organizations in education has been impacted by </a:t>
            </a:r>
            <a:r>
              <a:rPr lang="en-US" dirty="0">
                <a:solidFill>
                  <a:schemeClr val="accent6">
                    <a:lumMod val="75000"/>
                  </a:schemeClr>
                </a:solidFill>
              </a:rPr>
              <a:t>Nymaim</a:t>
            </a:r>
            <a:r>
              <a:rPr lang="en-US" dirty="0">
                <a:solidFill>
                  <a:schemeClr val="accent6">
                    <a:lumMod val="75000"/>
                  </a:schemeClr>
                </a:solidFill>
              </a:rPr>
              <a:t>, </a:t>
            </a:r>
          </a:p>
          <a:p>
            <a:r>
              <a:rPr lang="en-US" dirty="0">
                <a:solidFill>
                  <a:schemeClr val="accent6">
                    <a:lumMod val="75000"/>
                  </a:schemeClr>
                </a:solidFill>
              </a:rPr>
              <a:t>while 34 different government groups have been hit with </a:t>
            </a:r>
            <a:r>
              <a:rPr lang="en-US" dirty="0">
                <a:solidFill>
                  <a:schemeClr val="accent6">
                    <a:lumMod val="75000"/>
                  </a:schemeClr>
                </a:solidFill>
              </a:rPr>
              <a:t>Locky</a:t>
            </a:r>
            <a:r>
              <a:rPr lang="en-US" dirty="0">
                <a:solidFill>
                  <a:schemeClr val="accent6">
                    <a:lumMod val="75000"/>
                  </a:schemeClr>
                </a:solidFill>
              </a:rPr>
              <a:t> — which was discovered less than eight months ago — </a:t>
            </a:r>
          </a:p>
          <a:p>
            <a:r>
              <a:rPr lang="en-US" dirty="0">
                <a:solidFill>
                  <a:schemeClr val="accent6">
                    <a:lumMod val="75000"/>
                  </a:schemeClr>
                </a:solidFill>
              </a:rPr>
              <a:t>and has already become the second-most common type of ransomware found across the six industries examined. </a:t>
            </a:r>
          </a:p>
          <a:p>
            <a:r>
              <a:rPr lang="en-US" dirty="0">
                <a:solidFill>
                  <a:schemeClr val="accent6">
                    <a:lumMod val="75000"/>
                  </a:schemeClr>
                </a:solidFill>
              </a:rPr>
              <a:t>Nymaim</a:t>
            </a:r>
            <a:r>
              <a:rPr lang="en-US" dirty="0">
                <a:solidFill>
                  <a:schemeClr val="accent6">
                    <a:lumMod val="75000"/>
                  </a:schemeClr>
                </a:solidFill>
              </a:rPr>
              <a:t>, although typically associated with ransomware, is actually a Trojan that can be used to install a variety of malware. </a:t>
            </a:r>
          </a:p>
          <a:p>
            <a:r>
              <a:rPr lang="en-US" dirty="0">
                <a:solidFill>
                  <a:schemeClr val="accent6">
                    <a:lumMod val="75000"/>
                  </a:schemeClr>
                </a:solidFill>
              </a:rPr>
              <a:t>Similarly, </a:t>
            </a:r>
            <a:r>
              <a:rPr lang="en-US" dirty="0">
                <a:solidFill>
                  <a:schemeClr val="accent6">
                    <a:lumMod val="75000"/>
                  </a:schemeClr>
                </a:solidFill>
              </a:rPr>
              <a:t>Matsnu</a:t>
            </a:r>
            <a:r>
              <a:rPr lang="en-US" dirty="0">
                <a:solidFill>
                  <a:schemeClr val="accent6">
                    <a:lumMod val="75000"/>
                  </a:schemeClr>
                </a:solidFill>
              </a:rPr>
              <a:t> is another type of Trojan malware that can remotely download and execute files. </a:t>
            </a:r>
          </a:p>
          <a:p>
            <a:r>
              <a:rPr lang="en-US" dirty="0">
                <a:solidFill>
                  <a:schemeClr val="accent6">
                    <a:lumMod val="75000"/>
                  </a:schemeClr>
                </a:solidFill>
              </a:rPr>
              <a:t>One unique capability of </a:t>
            </a:r>
            <a:r>
              <a:rPr lang="en-US" dirty="0">
                <a:solidFill>
                  <a:schemeClr val="accent6">
                    <a:lumMod val="75000"/>
                  </a:schemeClr>
                </a:solidFill>
              </a:rPr>
              <a:t>Matsnu</a:t>
            </a:r>
            <a:r>
              <a:rPr lang="en-US" dirty="0">
                <a:solidFill>
                  <a:schemeClr val="accent6">
                    <a:lumMod val="75000"/>
                  </a:schemeClr>
                </a:solidFill>
              </a:rPr>
              <a:t> is its ability to lock or unlock computers for ransom.</a:t>
            </a:r>
          </a:p>
          <a:p>
            <a:endParaRPr lang="en-US" dirty="0"/>
          </a:p>
        </p:txBody>
      </p:sp>
      <p:sp>
        <p:nvSpPr>
          <p:cNvPr id="7" name="TextBox 6"/>
          <p:cNvSpPr txBox="1"/>
          <p:nvPr/>
        </p:nvSpPr>
        <p:spPr>
          <a:xfrm>
            <a:off x="6439437" y="6194738"/>
            <a:ext cx="4384662" cy="646331"/>
          </a:xfrm>
          <a:prstGeom prst="rect">
            <a:avLst/>
          </a:prstGeom>
          <a:noFill/>
        </p:spPr>
        <p:txBody>
          <a:bodyPr wrap="none" rtlCol="0">
            <a:spAutoFit/>
          </a:bodyPr>
          <a:lstStyle/>
          <a:p>
            <a:r>
              <a:rPr lang="en-US" b="1" dirty="0">
                <a:effectLst/>
              </a:rPr>
              <a:t>Ransomware: The Rising Face of Cybercrime</a:t>
            </a:r>
          </a:p>
          <a:p>
            <a:r>
              <a:rPr lang="en-US" dirty="0"/>
              <a:t>ITBusiness</a:t>
            </a:r>
            <a:r>
              <a:rPr lang="en-US" dirty="0"/>
              <a:t> Edge Report 2016</a:t>
            </a:r>
          </a:p>
        </p:txBody>
      </p:sp>
    </p:spTree>
    <p:extLst>
      <p:ext uri="{BB962C8B-B14F-4D97-AF65-F5344CB8AC3E}">
        <p14:creationId xmlns:p14="http://schemas.microsoft.com/office/powerpoint/2010/main" val="3961507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833002" y="365125"/>
            <a:ext cx="10520702" cy="1325563"/>
          </a:xfrm>
        </p:spPr>
        <p:txBody>
          <a:bodyPr>
            <a:normAutofit/>
          </a:bodyPr>
          <a:lstStyle/>
          <a:p>
            <a:r>
              <a:rPr lang="en-US" dirty="0"/>
              <a:t>Intellectual Property (legitimate?)</a:t>
            </a:r>
          </a:p>
        </p:txBody>
      </p:sp>
      <p:sp>
        <p:nvSpPr>
          <p:cNvPr id="3" name="Content Placeholder 2"/>
          <p:cNvSpPr>
            <a:spLocks noGrp="1"/>
          </p:cNvSpPr>
          <p:nvPr>
            <p:ph idx="1"/>
          </p:nvPr>
        </p:nvSpPr>
        <p:spPr>
          <a:xfrm>
            <a:off x="838201" y="1501952"/>
            <a:ext cx="10515598" cy="5128617"/>
          </a:xfrm>
        </p:spPr>
        <p:txBody>
          <a:bodyPr>
            <a:normAutofit lnSpcReduction="10000"/>
          </a:bodyPr>
          <a:lstStyle/>
          <a:p>
            <a:pPr>
              <a:lnSpc>
                <a:spcPct val="70000"/>
              </a:lnSpc>
            </a:pPr>
            <a:endParaRPr lang="en-US" sz="1100" dirty="0"/>
          </a:p>
          <a:p>
            <a:pPr>
              <a:lnSpc>
                <a:spcPct val="70000"/>
              </a:lnSpc>
            </a:pPr>
            <a:r>
              <a:rPr lang="en-US" sz="1600" dirty="0"/>
              <a:t>IP theft straightforward eg copyright violations, software copy</a:t>
            </a:r>
          </a:p>
          <a:p>
            <a:pPr>
              <a:lnSpc>
                <a:spcPct val="70000"/>
              </a:lnSpc>
            </a:pPr>
            <a:endParaRPr lang="en-US" sz="1600" dirty="0"/>
          </a:p>
          <a:p>
            <a:pPr>
              <a:lnSpc>
                <a:spcPct val="70000"/>
              </a:lnSpc>
            </a:pPr>
            <a:r>
              <a:rPr lang="en-US" sz="1600" dirty="0"/>
              <a:t>in 2013 the UK government introduced a patent box subsidy that provides foreign companies investing in the country generous tax breaks worth over £1 billion annually on all profits derived from patented intellectual property.</a:t>
            </a:r>
            <a:endParaRPr lang="en-US" sz="1600" dirty="0">
              <a:cs typeface="Andale Mono"/>
            </a:endParaRPr>
          </a:p>
          <a:p>
            <a:pPr>
              <a:lnSpc>
                <a:spcPct val="70000"/>
              </a:lnSpc>
            </a:pPr>
            <a:endParaRPr lang="en-US" sz="1600" dirty="0"/>
          </a:p>
          <a:p>
            <a:pPr>
              <a:lnSpc>
                <a:spcPct val="70000"/>
              </a:lnSpc>
            </a:pPr>
            <a:r>
              <a:rPr lang="en-US" sz="1600" dirty="0"/>
              <a:t>But what about legitimate IP controls??</a:t>
            </a:r>
          </a:p>
          <a:p>
            <a:pPr>
              <a:lnSpc>
                <a:spcPct val="70000"/>
              </a:lnSpc>
            </a:pPr>
            <a:r>
              <a:rPr lang="en-US" sz="1600" dirty="0"/>
              <a:t>Protecting property with patents eg Facebook owns everything about you, that you put on the Facebook site</a:t>
            </a:r>
          </a:p>
          <a:p>
            <a:pPr>
              <a:lnSpc>
                <a:spcPct val="70000"/>
              </a:lnSpc>
            </a:pPr>
            <a:r>
              <a:rPr lang="en-US" sz="1600" dirty="0"/>
              <a:t>Do you understand the contract you sign when you download software?</a:t>
            </a:r>
          </a:p>
          <a:p>
            <a:pPr>
              <a:lnSpc>
                <a:spcPct val="70000"/>
              </a:lnSpc>
            </a:pPr>
            <a:r>
              <a:rPr lang="en-US" sz="1600" dirty="0">
                <a:cs typeface="Calibri"/>
              </a:rPr>
              <a:t>What Facebook has a huge amount of your personal information that can be sold on to advertisers</a:t>
            </a:r>
            <a:r>
              <a:rPr lang="en-GB" sz="1600" dirty="0">
                <a:cs typeface="Calibri"/>
              </a:rPr>
              <a:t>. </a:t>
            </a:r>
            <a:r>
              <a:rPr lang="en-GB" sz="1600" b="1" dirty="0">
                <a:cs typeface="Calibri"/>
              </a:rPr>
              <a:t>They have more financial information about a person than banks.</a:t>
            </a:r>
          </a:p>
          <a:p>
            <a:pPr>
              <a:lnSpc>
                <a:spcPct val="70000"/>
              </a:lnSpc>
            </a:pPr>
            <a:r>
              <a:rPr lang="en-US" sz="1600" dirty="0"/>
              <a:t>Bruce </a:t>
            </a:r>
            <a:r>
              <a:rPr lang="en-US" sz="1600" dirty="0"/>
              <a:t>Schneier</a:t>
            </a:r>
            <a:r>
              <a:rPr lang="en-US" sz="1600" dirty="0"/>
              <a:t>” the primary business model of the internet is built on mass surveillance, hence why Zuboff (2015) refers to ‘surveillance capitalism’ </a:t>
            </a:r>
          </a:p>
          <a:p>
            <a:pPr lvl="0">
              <a:lnSpc>
                <a:spcPct val="70000"/>
              </a:lnSpc>
            </a:pPr>
            <a:r>
              <a:rPr lang="en-US" sz="1600" dirty="0"/>
              <a:t>The majority of tracking and trading occurs via stealth. We do not know how it is happening.  </a:t>
            </a:r>
          </a:p>
          <a:p>
            <a:pPr lvl="0">
              <a:lnSpc>
                <a:spcPct val="70000"/>
              </a:lnSpc>
            </a:pPr>
            <a:r>
              <a:rPr lang="en-US" sz="1600" dirty="0"/>
              <a:t>Making algorithms invisible – Cathy O’Neill (check BBC </a:t>
            </a:r>
            <a:r>
              <a:rPr lang="en-US" sz="1600" dirty="0"/>
              <a:t>prog</a:t>
            </a:r>
            <a:r>
              <a:rPr lang="en-US" sz="1600" dirty="0"/>
              <a:t>)</a:t>
            </a:r>
          </a:p>
          <a:p>
            <a:pPr>
              <a:lnSpc>
                <a:spcPct val="70000"/>
              </a:lnSpc>
            </a:pPr>
            <a:endParaRPr lang="en-US" sz="1600" dirty="0"/>
          </a:p>
          <a:p>
            <a:pPr>
              <a:lnSpc>
                <a:spcPct val="70000"/>
              </a:lnSpc>
            </a:pPr>
            <a:r>
              <a:rPr lang="en-US" sz="1600" dirty="0"/>
              <a:t>Beyond regulation.</a:t>
            </a:r>
          </a:p>
          <a:p>
            <a:pPr>
              <a:lnSpc>
                <a:spcPct val="70000"/>
              </a:lnSpc>
            </a:pPr>
            <a:r>
              <a:rPr lang="en-US" sz="1600" dirty="0"/>
              <a:t>We do not know our value eg how much we have been traded for.</a:t>
            </a:r>
          </a:p>
          <a:p>
            <a:pPr>
              <a:lnSpc>
                <a:spcPct val="70000"/>
              </a:lnSpc>
            </a:pPr>
            <a:r>
              <a:rPr lang="en-US" sz="1600" dirty="0"/>
              <a:t>We do know the implications of the trade in our own data?</a:t>
            </a:r>
          </a:p>
          <a:p>
            <a:pPr>
              <a:lnSpc>
                <a:spcPct val="70000"/>
              </a:lnSpc>
            </a:pPr>
            <a:endParaRPr lang="en-GB" sz="1100" b="1" dirty="0">
              <a:cs typeface="Calibri"/>
            </a:endParaRPr>
          </a:p>
        </p:txBody>
      </p:sp>
    </p:spTree>
    <p:extLst>
      <p:ext uri="{BB962C8B-B14F-4D97-AF65-F5344CB8AC3E}">
        <p14:creationId xmlns:p14="http://schemas.microsoft.com/office/powerpoint/2010/main" val="413521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57717" cy="6858000"/>
          </a:xfrm>
          <a:prstGeom prst="rect">
            <a:avLst/>
          </a:prstGeom>
        </p:spPr>
      </p:pic>
    </p:spTree>
    <p:extLst>
      <p:ext uri="{BB962C8B-B14F-4D97-AF65-F5344CB8AC3E}">
        <p14:creationId xmlns:p14="http://schemas.microsoft.com/office/powerpoint/2010/main" val="2930237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to Facebook</a:t>
            </a:r>
          </a:p>
        </p:txBody>
      </p:sp>
      <p:sp>
        <p:nvSpPr>
          <p:cNvPr id="3" name="Content Placeholder 2"/>
          <p:cNvSpPr>
            <a:spLocks noGrp="1"/>
          </p:cNvSpPr>
          <p:nvPr>
            <p:ph sz="quarter" idx="1"/>
          </p:nvPr>
        </p:nvSpPr>
        <p:spPr/>
        <p:txBody>
          <a:bodyPr>
            <a:normAutofit fontScale="85000" lnSpcReduction="20000"/>
          </a:bodyPr>
          <a:lstStyle/>
          <a:p>
            <a:r>
              <a:rPr lang="en-US" dirty="0"/>
              <a:t> https://crabgrass.riseup.net/</a:t>
            </a:r>
            <a:endParaRPr lang="en-GB" dirty="0"/>
          </a:p>
          <a:p>
            <a:r>
              <a:rPr lang="en-US" u="sng" dirty="0">
                <a:hlinkClick r:id="rId2"/>
              </a:rPr>
              <a:t>https://www.minds.com/</a:t>
            </a:r>
            <a:r>
              <a:rPr lang="en-US" dirty="0"/>
              <a:t> (launched in June 2015)</a:t>
            </a:r>
            <a:endParaRPr lang="en-GB" dirty="0"/>
          </a:p>
          <a:p>
            <a:r>
              <a:rPr lang="en-US" dirty="0"/>
              <a:t> </a:t>
            </a:r>
            <a:endParaRPr lang="en-GB" dirty="0"/>
          </a:p>
          <a:p>
            <a:r>
              <a:rPr lang="en-US" u="sng" dirty="0">
                <a:hlinkClick r:id="rId3"/>
              </a:rPr>
              <a:t>https://diasporafoundation.org/</a:t>
            </a:r>
            <a:endParaRPr lang="en-GB" dirty="0"/>
          </a:p>
          <a:p>
            <a:r>
              <a:rPr lang="en-US" dirty="0"/>
              <a:t> </a:t>
            </a:r>
            <a:endParaRPr lang="en-GB" dirty="0"/>
          </a:p>
          <a:p>
            <a:r>
              <a:rPr lang="en-US" u="sng" dirty="0">
                <a:hlinkClick r:id="rId4"/>
              </a:rPr>
              <a:t>https://ello.co/manifesto</a:t>
            </a:r>
            <a:r>
              <a:rPr lang="en-US" dirty="0"/>
              <a:t> (launched 2014)</a:t>
            </a:r>
          </a:p>
          <a:p>
            <a:endParaRPr lang="en-US" u="sng" dirty="0">
              <a:hlinkClick r:id="rId5"/>
            </a:endParaRPr>
          </a:p>
          <a:p>
            <a:r>
              <a:rPr lang="en-US" u="sng" dirty="0">
                <a:hlinkClick r:id="rId5"/>
              </a:rPr>
              <a:t> https://www.facebook.com/OffiziellAnonymousPage</a:t>
            </a:r>
            <a:endParaRPr lang="en-GB" dirty="0"/>
          </a:p>
          <a:p>
            <a:r>
              <a:rPr lang="en-US" dirty="0"/>
              <a:t>Involved in establishing WorldSocial which hosts ZSocial, UTNESocial, DollarsandSenseSocial, SyrizaSocial, GreenSocial (the U.S. Green Party).”There will be no advertising or sale of user information. If a government gets any WorldSocial information, it will be because they stole it”.</a:t>
            </a:r>
            <a:endParaRPr lang="en-GB" dirty="0"/>
          </a:p>
          <a:p>
            <a:endParaRPr lang="en-GB" dirty="0"/>
          </a:p>
        </p:txBody>
      </p:sp>
    </p:spTree>
    <p:extLst>
      <p:ext uri="{BB962C8B-B14F-4D97-AF65-F5344CB8AC3E}">
        <p14:creationId xmlns:p14="http://schemas.microsoft.com/office/powerpoint/2010/main" val="3735480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fontScale="92500" lnSpcReduction="10000"/>
          </a:bodyPr>
          <a:lstStyle/>
          <a:p>
            <a:r>
              <a:rPr lang="en-US" dirty="0">
                <a:hlinkClick r:id="rId2"/>
              </a:rPr>
              <a:t>https://www.eff.org/deeplinks/2013/02/howto-opt-out-databrokers-showing-your-targeted-advertisements-facebook</a:t>
            </a:r>
            <a:endParaRPr lang="en-US" dirty="0"/>
          </a:p>
          <a:p>
            <a:endParaRPr lang="en-US" dirty="0"/>
          </a:p>
          <a:p>
            <a:r>
              <a:rPr lang="en-US" dirty="0">
                <a:hlinkClick r:id="rId3"/>
              </a:rPr>
              <a:t>https://lifehacker.com/5994380/how-facebook-uses-your-data-to-target-ads-even-offline</a:t>
            </a:r>
            <a:endParaRPr lang="en-US" dirty="0"/>
          </a:p>
          <a:p>
            <a:endParaRPr lang="en-US" dirty="0"/>
          </a:p>
          <a:p>
            <a:r>
              <a:rPr lang="en-US" dirty="0">
                <a:hlinkClick r:id="rId4"/>
              </a:rPr>
              <a:t>https://lifehacker.com/5843969/facebook-is-tracking-your-every-move-on-the-web-heres-how-to-stop-it</a:t>
            </a:r>
            <a:endParaRPr lang="en-US" dirty="0"/>
          </a:p>
          <a:p>
            <a:endParaRPr lang="en-US" dirty="0"/>
          </a:p>
          <a:p>
            <a:r>
              <a:rPr lang="en-US" dirty="0"/>
              <a:t>https://www.wired.com/story/to-fix-its-toxic-ad-problem-facebook-must-break-itself?mbid=nl_091817_daily&amp;CNDID=%%CUST_ID%%</a:t>
            </a:r>
          </a:p>
        </p:txBody>
      </p:sp>
    </p:spTree>
    <p:extLst>
      <p:ext uri="{BB962C8B-B14F-4D97-AF65-F5344CB8AC3E}">
        <p14:creationId xmlns:p14="http://schemas.microsoft.com/office/powerpoint/2010/main" val="2017488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68F6127-3AFB-334D-9D86-748571121AC8}"/>
              </a:ext>
            </a:extLst>
          </p:cNvPr>
          <p:cNvSpPr/>
          <p:nvPr/>
        </p:nvSpPr>
        <p:spPr>
          <a:xfrm>
            <a:off x="148281" y="469557"/>
            <a:ext cx="11689492" cy="6740307"/>
          </a:xfrm>
          <a:prstGeom prst="rect">
            <a:avLst/>
          </a:prstGeom>
        </p:spPr>
        <p:txBody>
          <a:bodyPr wrap="square">
            <a:spAutoFit/>
          </a:bodyPr>
          <a:lstStyle/>
          <a:p>
            <a:r>
              <a:rPr lang="en-GB" dirty="0">
                <a:solidFill>
                  <a:srgbClr val="000000"/>
                </a:solidFill>
                <a:latin typeface="Helvetica" pitchFamily="2" charset="0"/>
              </a:rPr>
              <a:t>2019</a:t>
            </a:r>
          </a:p>
          <a:p>
            <a:r>
              <a:rPr lang="en-GB" dirty="0">
                <a:solidFill>
                  <a:srgbClr val="000000"/>
                </a:solidFill>
                <a:latin typeface="Helvetica" pitchFamily="2" charset="0"/>
              </a:rPr>
              <a:t>Zuckerberg explains his good intentions, one more </a:t>
            </a:r>
            <a:r>
              <a:rPr lang="en-GB" dirty="0">
                <a:solidFill>
                  <a:srgbClr val="000000"/>
                </a:solidFill>
                <a:latin typeface="Helvetica" pitchFamily="2" charset="0"/>
              </a:rPr>
              <a:t>time</a:t>
            </a:r>
            <a:r>
              <a:rPr lang="en-GB" dirty="0">
                <a:solidFill>
                  <a:srgbClr val="000000"/>
                </a:solidFill>
                <a:latin typeface="Helvetica" pitchFamily="2" charset="0"/>
                <a:hlinkClick r:id="rId2"/>
              </a:rPr>
              <a:t>https</a:t>
            </a:r>
            <a:r>
              <a:rPr lang="en-GB" dirty="0">
                <a:solidFill>
                  <a:srgbClr val="000000"/>
                </a:solidFill>
                <a:latin typeface="Helvetica" pitchFamily="2" charset="0"/>
                <a:hlinkClick r:id="rId2"/>
              </a:rPr>
              <a:t>://www.cnet.com/news/mark-zuckerberg-defends-facebook-advertising-model-we-dont-sell-peoples-data/</a:t>
            </a:r>
            <a:endParaRPr lang="en-GB" dirty="0">
              <a:solidFill>
                <a:srgbClr val="000000"/>
              </a:solidFill>
              <a:latin typeface="Helvetica" pitchFamily="2" charset="0"/>
            </a:endParaRPr>
          </a:p>
          <a:p>
            <a:r>
              <a:rPr lang="en-GB" dirty="0">
                <a:solidFill>
                  <a:srgbClr val="000000"/>
                </a:solidFill>
                <a:latin typeface="Helvetica" pitchFamily="2" charset="0"/>
              </a:rPr>
              <a:t/>
            </a:r>
            <a:br>
              <a:rPr lang="en-GB" dirty="0">
                <a:solidFill>
                  <a:srgbClr val="000000"/>
                </a:solidFill>
                <a:latin typeface="Helvetica" pitchFamily="2" charset="0"/>
              </a:rPr>
            </a:br>
            <a:endParaRPr lang="en-GB" dirty="0">
              <a:solidFill>
                <a:srgbClr val="000000"/>
              </a:solidFill>
              <a:latin typeface="Helvetica" pitchFamily="2" charset="0"/>
            </a:endParaRPr>
          </a:p>
          <a:p>
            <a:r>
              <a:rPr lang="en-GB" dirty="0">
                <a:solidFill>
                  <a:srgbClr val="000000"/>
                </a:solidFill>
                <a:latin typeface="Helvetica" pitchFamily="2" charset="0"/>
              </a:rPr>
              <a:t>Life without the tech giants, including </a:t>
            </a:r>
            <a:r>
              <a:rPr lang="en-GB" dirty="0">
                <a:solidFill>
                  <a:srgbClr val="000000"/>
                </a:solidFill>
                <a:latin typeface="Helvetica" pitchFamily="2" charset="0"/>
              </a:rPr>
              <a:t>youtube</a:t>
            </a:r>
            <a:r>
              <a:rPr lang="en-GB" dirty="0">
                <a:solidFill>
                  <a:srgbClr val="000000"/>
                </a:solidFill>
                <a:latin typeface="Helvetica" pitchFamily="2" charset="0"/>
              </a:rPr>
              <a:t> videos</a:t>
            </a:r>
          </a:p>
          <a:p>
            <a:r>
              <a:rPr lang="en-GB" dirty="0">
                <a:solidFill>
                  <a:srgbClr val="000000"/>
                </a:solidFill>
                <a:latin typeface="Helvetica" pitchFamily="2" charset="0"/>
                <a:hlinkClick r:id="rId3"/>
              </a:rPr>
              <a:t>https://gizmodo.com/life-without-the-tech-giants-1830258056</a:t>
            </a:r>
            <a:endParaRPr lang="en-GB" dirty="0">
              <a:solidFill>
                <a:srgbClr val="000000"/>
              </a:solidFill>
              <a:latin typeface="Helvetica" pitchFamily="2" charset="0"/>
            </a:endParaRPr>
          </a:p>
          <a:p>
            <a:r>
              <a:rPr lang="en-GB" dirty="0">
                <a:solidFill>
                  <a:srgbClr val="000000"/>
                </a:solidFill>
                <a:latin typeface="Helvetica" pitchFamily="2" charset="0"/>
                <a:hlinkClick r:id="rId4"/>
              </a:rPr>
              <a:t>https://www.youtube.com/watch?v=zNSp-kzVVhU&amp;index=1&amp;list=PLx1XbvvfIlc4zQgE5ohJA9EJ2NCcGc2QQ</a:t>
            </a:r>
            <a:endParaRPr lang="en-GB" dirty="0">
              <a:solidFill>
                <a:srgbClr val="000000"/>
              </a:solidFill>
              <a:latin typeface="Helvetica" pitchFamily="2" charset="0"/>
            </a:endParaRPr>
          </a:p>
          <a:p>
            <a:r>
              <a:rPr lang="en-GB" dirty="0">
                <a:solidFill>
                  <a:srgbClr val="000000"/>
                </a:solidFill>
                <a:latin typeface="Helvetica" pitchFamily="2" charset="0"/>
                <a:hlinkClick r:id="rId5"/>
              </a:rPr>
              <a:t>https://www.youtube.com/watch?v=FGyEirsta_0&amp;index=2&amp;list=PLx1XbvvfIlc4zQgE5ohJA9EJ2NCcGc2QQ</a:t>
            </a:r>
            <a:endParaRPr lang="en-GB" dirty="0">
              <a:solidFill>
                <a:srgbClr val="000000"/>
              </a:solidFill>
              <a:latin typeface="Helvetica" pitchFamily="2" charset="0"/>
            </a:endParaRPr>
          </a:p>
          <a:p>
            <a:r>
              <a:rPr lang="en-GB" dirty="0">
                <a:solidFill>
                  <a:srgbClr val="000000"/>
                </a:solidFill>
                <a:latin typeface="Helvetica" pitchFamily="2" charset="0"/>
              </a:rPr>
              <a:t/>
            </a:r>
            <a:br>
              <a:rPr lang="en-GB" dirty="0">
                <a:solidFill>
                  <a:srgbClr val="000000"/>
                </a:solidFill>
                <a:latin typeface="Helvetica" pitchFamily="2" charset="0"/>
              </a:rPr>
            </a:br>
            <a:endParaRPr lang="en-GB" dirty="0">
              <a:solidFill>
                <a:srgbClr val="000000"/>
              </a:solidFill>
              <a:latin typeface="Helvetica" pitchFamily="2" charset="0"/>
            </a:endParaRPr>
          </a:p>
          <a:p>
            <a:r>
              <a:rPr lang="en-GB" dirty="0">
                <a:solidFill>
                  <a:srgbClr val="000000"/>
                </a:solidFill>
                <a:latin typeface="Helvetica" pitchFamily="2" charset="0"/>
              </a:rPr>
              <a:t>The fall of Facebook has only begun</a:t>
            </a:r>
          </a:p>
          <a:p>
            <a:r>
              <a:rPr lang="en-GB" dirty="0">
                <a:solidFill>
                  <a:srgbClr val="000000"/>
                </a:solidFill>
                <a:latin typeface="Helvetica" pitchFamily="2" charset="0"/>
                <a:hlinkClick r:id="rId6"/>
              </a:rPr>
              <a:t>https://medium.com/@13DResearch/the-fall-of-facebook-has-only-begun-9d73a45adc8</a:t>
            </a:r>
            <a:endParaRPr lang="en-GB" dirty="0">
              <a:solidFill>
                <a:srgbClr val="000000"/>
              </a:solidFill>
              <a:latin typeface="Helvetica" pitchFamily="2" charset="0"/>
            </a:endParaRPr>
          </a:p>
          <a:p>
            <a:r>
              <a:rPr lang="en-GB" dirty="0">
                <a:solidFill>
                  <a:srgbClr val="000000"/>
                </a:solidFill>
                <a:latin typeface="Helvetica" pitchFamily="2" charset="0"/>
              </a:rPr>
              <a:t>(it was reported that 640.000 users in NL left Facebook in 2018)</a:t>
            </a:r>
          </a:p>
          <a:p>
            <a:r>
              <a:rPr lang="en-GB" dirty="0">
                <a:solidFill>
                  <a:srgbClr val="000000"/>
                </a:solidFill>
                <a:latin typeface="Helvetica" pitchFamily="2" charset="0"/>
              </a:rPr>
              <a:t/>
            </a:r>
            <a:br>
              <a:rPr lang="en-GB" dirty="0">
                <a:solidFill>
                  <a:srgbClr val="000000"/>
                </a:solidFill>
                <a:latin typeface="Helvetica" pitchFamily="2" charset="0"/>
              </a:rPr>
            </a:br>
            <a:endParaRPr lang="en-GB" dirty="0">
              <a:solidFill>
                <a:srgbClr val="000000"/>
              </a:solidFill>
              <a:latin typeface="Helvetica" pitchFamily="2" charset="0"/>
            </a:endParaRPr>
          </a:p>
          <a:p>
            <a:r>
              <a:rPr lang="en-GB" dirty="0">
                <a:solidFill>
                  <a:srgbClr val="000000"/>
                </a:solidFill>
                <a:latin typeface="Helvetica" pitchFamily="2" charset="0"/>
              </a:rPr>
              <a:t>Analysis of the German court decision against Facebook (in German)</a:t>
            </a:r>
          </a:p>
          <a:p>
            <a:r>
              <a:rPr lang="en-GB" dirty="0">
                <a:solidFill>
                  <a:srgbClr val="000000"/>
                </a:solidFill>
                <a:latin typeface="Helvetica" pitchFamily="2" charset="0"/>
                <a:hlinkClick r:id="rId7"/>
              </a:rPr>
              <a:t>https://netzpolitik.org/2019/kartellamtsentscheidung-zu-facebook-richtige-analyse-schwaches-schwert/</a:t>
            </a:r>
            <a:endParaRPr lang="en-GB" dirty="0">
              <a:solidFill>
                <a:srgbClr val="000000"/>
              </a:solidFill>
              <a:latin typeface="Helvetica" pitchFamily="2" charset="0"/>
            </a:endParaRPr>
          </a:p>
          <a:p>
            <a:r>
              <a:rPr lang="en-GB" dirty="0">
                <a:solidFill>
                  <a:srgbClr val="000000"/>
                </a:solidFill>
                <a:latin typeface="Helvetica" pitchFamily="2" charset="0"/>
              </a:rPr>
              <a:t/>
            </a:r>
            <a:br>
              <a:rPr lang="en-GB" dirty="0">
                <a:solidFill>
                  <a:srgbClr val="000000"/>
                </a:solidFill>
                <a:latin typeface="Helvetica" pitchFamily="2" charset="0"/>
              </a:rPr>
            </a:br>
            <a:endParaRPr lang="en-GB" dirty="0">
              <a:solidFill>
                <a:srgbClr val="000000"/>
              </a:solidFill>
              <a:latin typeface="Helvetica" pitchFamily="2" charset="0"/>
            </a:endParaRPr>
          </a:p>
          <a:p>
            <a:r>
              <a:rPr lang="en-GB" dirty="0">
                <a:solidFill>
                  <a:srgbClr val="000000"/>
                </a:solidFill>
                <a:latin typeface="Helvetica" pitchFamily="2" charset="0"/>
              </a:rPr>
              <a:t>Facebook and Drug Abuse Link Suggests "Social Media Addiction" Is Real</a:t>
            </a:r>
          </a:p>
          <a:p>
            <a:r>
              <a:rPr lang="en-GB" dirty="0">
                <a:solidFill>
                  <a:srgbClr val="000000"/>
                </a:solidFill>
                <a:latin typeface="Helvetica" pitchFamily="2" charset="0"/>
                <a:hlinkClick r:id="rId8"/>
              </a:rPr>
              <a:t>https://www.inverse.com/article/52358-is-social-media-an-addiction-like-gambling-or-drugs</a:t>
            </a:r>
            <a:endParaRPr lang="en-GB" dirty="0">
              <a:solidFill>
                <a:srgbClr val="000000"/>
              </a:solidFill>
              <a:latin typeface="Helvetica" pitchFamily="2" charset="0"/>
            </a:endParaRPr>
          </a:p>
          <a:p>
            <a:r>
              <a:rPr lang="en-GB" dirty="0"/>
              <a:t/>
            </a:r>
            <a:br>
              <a:rPr lang="en-GB" dirty="0"/>
            </a:br>
            <a:endParaRPr lang="en-US" dirty="0"/>
          </a:p>
        </p:txBody>
      </p:sp>
    </p:spTree>
    <p:extLst>
      <p:ext uri="{BB962C8B-B14F-4D97-AF65-F5344CB8AC3E}">
        <p14:creationId xmlns:p14="http://schemas.microsoft.com/office/powerpoint/2010/main" val="3224213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8" y="76966"/>
            <a:ext cx="10972800" cy="744006"/>
          </a:xfrm>
        </p:spPr>
        <p:txBody>
          <a:bodyPr>
            <a:normAutofit/>
          </a:bodyPr>
          <a:lstStyle/>
          <a:p>
            <a:r>
              <a:rPr lang="en-US" dirty="0"/>
              <a:t>What we did: very mixed methods</a:t>
            </a:r>
          </a:p>
        </p:txBody>
      </p:sp>
      <p:sp>
        <p:nvSpPr>
          <p:cNvPr id="3" name="Content Placeholder 2"/>
          <p:cNvSpPr>
            <a:spLocks noGrp="1"/>
          </p:cNvSpPr>
          <p:nvPr>
            <p:ph idx="1"/>
          </p:nvPr>
        </p:nvSpPr>
        <p:spPr>
          <a:xfrm>
            <a:off x="338668" y="483507"/>
            <a:ext cx="11582400" cy="6389958"/>
          </a:xfrm>
        </p:spPr>
        <p:txBody>
          <a:bodyPr>
            <a:noAutofit/>
          </a:bodyPr>
          <a:lstStyle/>
          <a:p>
            <a:pPr marL="0" indent="0">
              <a:buNone/>
            </a:pPr>
            <a:endParaRPr lang="en-US" sz="1800" dirty="0">
              <a:latin typeface="Calibri"/>
              <a:cs typeface="Calibri"/>
            </a:endParaRPr>
          </a:p>
          <a:p>
            <a:pPr marL="514350" indent="-514350">
              <a:buFont typeface="+mj-lt"/>
              <a:buAutoNum type="arabicPeriod"/>
            </a:pPr>
            <a:r>
              <a:rPr lang="en-US" sz="1800" dirty="0">
                <a:latin typeface="Calibri"/>
                <a:cs typeface="Calibri"/>
              </a:rPr>
              <a:t>A </a:t>
            </a:r>
            <a:r>
              <a:rPr lang="en-US" sz="1800" dirty="0">
                <a:solidFill>
                  <a:srgbClr val="843C0C"/>
                </a:solidFill>
                <a:latin typeface="Calibri"/>
                <a:cs typeface="Calibri"/>
              </a:rPr>
              <a:t>random digital survey of people’s use and attitudes </a:t>
            </a:r>
            <a:r>
              <a:rPr lang="en-US" sz="1800" dirty="0">
                <a:latin typeface="Calibri"/>
                <a:cs typeface="Calibri"/>
              </a:rPr>
              <a:t>to use with 154 participants </a:t>
            </a:r>
          </a:p>
          <a:p>
            <a:pPr marL="514350" indent="-514350">
              <a:buFont typeface="+mj-lt"/>
              <a:buAutoNum type="arabicPeriod"/>
            </a:pPr>
            <a:r>
              <a:rPr lang="en-US" sz="1800" dirty="0">
                <a:solidFill>
                  <a:srgbClr val="843C0C"/>
                </a:solidFill>
                <a:latin typeface="Calibri"/>
                <a:cs typeface="Calibri"/>
              </a:rPr>
              <a:t>A Facebook App </a:t>
            </a:r>
            <a:r>
              <a:rPr lang="en-US" sz="1800" dirty="0">
                <a:latin typeface="Calibri"/>
                <a:cs typeface="Calibri"/>
              </a:rPr>
              <a:t>that provided data about participants’ activity from the Facebook API, including all user-generated posts in their newsfeed with which they had interacted (with their permission)</a:t>
            </a:r>
          </a:p>
          <a:p>
            <a:pPr marL="514350" indent="-514350">
              <a:buFont typeface="+mj-lt"/>
              <a:buAutoNum type="arabicPeriod"/>
            </a:pPr>
            <a:r>
              <a:rPr lang="en-US" sz="1800" dirty="0">
                <a:solidFill>
                  <a:srgbClr val="843C0C"/>
                </a:solidFill>
                <a:latin typeface="Calibri"/>
                <a:cs typeface="Calibri"/>
              </a:rPr>
              <a:t>A plug-in for Firefox browsers, called Admonitor</a:t>
            </a:r>
            <a:r>
              <a:rPr lang="en-US" sz="1800" dirty="0">
                <a:latin typeface="Calibri"/>
                <a:cs typeface="Calibri"/>
              </a:rPr>
              <a:t>, that gathered data we were not able to collect directly from Facebook itself (this included advertising shown on Facebook, the order of posts as they appear at the top of users' Facebook timelines, and advertising included on other sites via systems such as GoogleAds).(with participant’s permission)</a:t>
            </a:r>
          </a:p>
          <a:p>
            <a:pPr marL="0" indent="0">
              <a:buNone/>
            </a:pPr>
            <a:r>
              <a:rPr lang="en-US" sz="1800" dirty="0"/>
              <a:t>It took 6 months to write the software as it was frequently interrupted by Facebook’s changing code. </a:t>
            </a:r>
            <a:endParaRPr lang="en-US" sz="1800" dirty="0">
              <a:latin typeface="Calibri"/>
              <a:cs typeface="Calibri"/>
            </a:endParaRPr>
          </a:p>
          <a:p>
            <a:pPr marL="514350" indent="-514350">
              <a:buFont typeface="+mj-lt"/>
              <a:buAutoNum type="arabicPeriod"/>
            </a:pPr>
            <a:r>
              <a:rPr lang="en-US" sz="1800" dirty="0">
                <a:latin typeface="Calibri"/>
                <a:cs typeface="Calibri"/>
              </a:rPr>
              <a:t>Developed heuristic device to analyse </a:t>
            </a:r>
            <a:r>
              <a:rPr lang="en-US" sz="1800" dirty="0">
                <a:solidFill>
                  <a:srgbClr val="C55A11"/>
                </a:solidFill>
                <a:latin typeface="Calibri"/>
                <a:cs typeface="Calibri"/>
              </a:rPr>
              <a:t>200million ad words  </a:t>
            </a:r>
          </a:p>
          <a:p>
            <a:pPr marL="514350" indent="-514350">
              <a:buFont typeface="+mj-lt"/>
              <a:buAutoNum type="arabicPeriod"/>
            </a:pPr>
            <a:r>
              <a:rPr lang="en-US" sz="1800" dirty="0">
                <a:latin typeface="Calibri"/>
                <a:cs typeface="Calibri"/>
              </a:rPr>
              <a:t>A live website provided </a:t>
            </a:r>
            <a:r>
              <a:rPr lang="en-US" sz="1800" dirty="0">
                <a:solidFill>
                  <a:srgbClr val="C55A11"/>
                </a:solidFill>
                <a:latin typeface="Calibri"/>
                <a:cs typeface="Calibri"/>
              </a:rPr>
              <a:t>daily visualizations </a:t>
            </a:r>
            <a:r>
              <a:rPr lang="en-US" sz="1800" dirty="0">
                <a:latin typeface="Calibri"/>
                <a:cs typeface="Calibri"/>
              </a:rPr>
              <a:t>of the data as it was collected </a:t>
            </a:r>
            <a:r>
              <a:rPr lang="mr-IN" sz="1800" dirty="0">
                <a:latin typeface="Calibri"/>
                <a:cs typeface="Calibri"/>
              </a:rPr>
              <a:t>–</a:t>
            </a:r>
            <a:r>
              <a:rPr lang="en-US" sz="1800" dirty="0">
                <a:latin typeface="Calibri"/>
                <a:cs typeface="Calibri"/>
              </a:rPr>
              <a:t>participants could see tracking and interactions</a:t>
            </a:r>
          </a:p>
          <a:p>
            <a:pPr marL="514350" indent="-514350">
              <a:buFont typeface="+mj-lt"/>
              <a:buAutoNum type="arabicPeriod"/>
            </a:pPr>
            <a:r>
              <a:rPr lang="en-US" sz="1800" dirty="0">
                <a:latin typeface="Calibri"/>
                <a:cs typeface="Calibri"/>
              </a:rPr>
              <a:t>Generation of </a:t>
            </a:r>
            <a:r>
              <a:rPr lang="en-US" sz="1800" dirty="0">
                <a:solidFill>
                  <a:srgbClr val="C55A11"/>
                </a:solidFill>
                <a:latin typeface="Calibri"/>
                <a:cs typeface="Calibri"/>
              </a:rPr>
              <a:t>databooks </a:t>
            </a:r>
            <a:r>
              <a:rPr lang="en-US" sz="1800" dirty="0">
                <a:latin typeface="Calibri"/>
                <a:cs typeface="Calibri"/>
              </a:rPr>
              <a:t>to enable the reading across different data</a:t>
            </a:r>
          </a:p>
          <a:p>
            <a:pPr marL="514350" indent="-514350">
              <a:buFont typeface="+mj-lt"/>
              <a:buAutoNum type="arabicPeriod"/>
            </a:pPr>
            <a:r>
              <a:rPr lang="en-US" sz="1800" dirty="0">
                <a:solidFill>
                  <a:srgbClr val="C55A11"/>
                </a:solidFill>
                <a:latin typeface="Calibri"/>
                <a:cs typeface="Calibri"/>
              </a:rPr>
              <a:t>Post-data collection interviews </a:t>
            </a:r>
            <a:r>
              <a:rPr lang="en-US" sz="1800" dirty="0">
                <a:latin typeface="Calibri"/>
                <a:cs typeface="Calibri"/>
              </a:rPr>
              <a:t>with 15 participants to review their databooks with them</a:t>
            </a:r>
          </a:p>
          <a:p>
            <a:pPr marL="0" indent="0">
              <a:buNone/>
            </a:pPr>
            <a:r>
              <a:rPr lang="en-US" sz="1800" dirty="0">
                <a:latin typeface="Calibri"/>
                <a:cs typeface="Calibri"/>
              </a:rPr>
              <a:t>We were registered as Facebook developers and of our participants 33 managed to register as Facebook testers. See </a:t>
            </a:r>
            <a:r>
              <a:rPr lang="en-US" sz="1800" b="1" dirty="0">
                <a:solidFill>
                  <a:schemeClr val="accent2">
                    <a:lumMod val="50000"/>
                  </a:schemeClr>
                </a:solidFill>
                <a:latin typeface="Calibri"/>
                <a:cs typeface="Calibri"/>
              </a:rPr>
              <a:t>https://values.doc.gold.ac.uk/interactions/</a:t>
            </a:r>
          </a:p>
          <a:p>
            <a:pPr marL="0" indent="0">
              <a:buNone/>
            </a:pPr>
            <a:r>
              <a:rPr lang="en-US" sz="1800" dirty="0">
                <a:latin typeface="Calibri"/>
                <a:cs typeface="Calibri"/>
              </a:rPr>
              <a:t>All software is open source and designed by Dr Simon Yuill available at: </a:t>
            </a:r>
            <a:r>
              <a:rPr lang="en-US" sz="1800" b="1" dirty="0">
                <a:solidFill>
                  <a:srgbClr val="FF0000"/>
                </a:solidFill>
                <a:latin typeface="Calibri"/>
                <a:cs typeface="Calibri"/>
                <a:hlinkClick r:id="rId2"/>
              </a:rPr>
              <a:t>https://github.com/valuesandvalue</a:t>
            </a:r>
            <a:endParaRPr lang="en-US" sz="1800" b="1" dirty="0">
              <a:solidFill>
                <a:srgbClr val="FF0000"/>
              </a:solidFill>
              <a:latin typeface="Calibri"/>
              <a:cs typeface="Calibri"/>
            </a:endParaRPr>
          </a:p>
          <a:p>
            <a:pPr marL="0" indent="0">
              <a:buNone/>
            </a:pPr>
            <a:r>
              <a:rPr lang="en-US" sz="1800" dirty="0"/>
              <a:t>We tell the story of the difficulties in “The Methodology of a Multi-model Project Examining how Facebook Infrastructures Social Relations” (in </a:t>
            </a:r>
            <a:r>
              <a:rPr lang="en-US" sz="1800" i="1" dirty="0">
                <a:solidFill>
                  <a:srgbClr val="D8B25C"/>
                </a:solidFill>
              </a:rPr>
              <a:t>Information, Communication and Societ</a:t>
            </a:r>
            <a:r>
              <a:rPr lang="en-US" sz="1800" i="1" dirty="0"/>
              <a:t>y, 2015)</a:t>
            </a:r>
            <a:r>
              <a:rPr lang="en-US" sz="1800" dirty="0"/>
              <a:t>. Open access.</a:t>
            </a:r>
          </a:p>
          <a:p>
            <a:pPr marL="0" indent="0">
              <a:buNone/>
            </a:pPr>
            <a:r>
              <a:rPr lang="en-US" sz="1800" dirty="0">
                <a:latin typeface="Calibri"/>
                <a:cs typeface="Calibri"/>
              </a:rPr>
              <a:t> </a:t>
            </a:r>
          </a:p>
        </p:txBody>
      </p:sp>
    </p:spTree>
    <p:extLst>
      <p:ext uri="{BB962C8B-B14F-4D97-AF65-F5344CB8AC3E}">
        <p14:creationId xmlns:p14="http://schemas.microsoft.com/office/powerpoint/2010/main" val="372102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68" dur="500"/>
                                        <p:tgtEl>
                                          <p:spTgt spid="3">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8487" y="1243013"/>
            <a:ext cx="7739027" cy="5523888"/>
          </a:xfrm>
          <a:prstGeom prst="rect">
            <a:avLst/>
          </a:prstGeom>
        </p:spPr>
      </p:pic>
      <p:sp>
        <p:nvSpPr>
          <p:cNvPr id="4" name="Title 1"/>
          <p:cNvSpPr>
            <a:spLocks noGrp="1"/>
          </p:cNvSpPr>
          <p:nvPr>
            <p:ph type="title"/>
          </p:nvPr>
        </p:nvSpPr>
        <p:spPr>
          <a:xfrm>
            <a:off x="609600" y="100013"/>
            <a:ext cx="10972800" cy="1143000"/>
          </a:xfrm>
        </p:spPr>
        <p:txBody>
          <a:bodyPr>
            <a:normAutofit/>
          </a:bodyPr>
          <a:lstStyle/>
          <a:p>
            <a:r>
              <a:rPr lang="en-US" dirty="0"/>
              <a:t>Rhythms of interaction: “lifeness”</a:t>
            </a:r>
          </a:p>
        </p:txBody>
      </p:sp>
      <p:sp>
        <p:nvSpPr>
          <p:cNvPr id="5" name="Rectangle 4"/>
          <p:cNvSpPr/>
          <p:nvPr/>
        </p:nvSpPr>
        <p:spPr>
          <a:xfrm rot="10800000" flipH="1" flipV="1">
            <a:off x="9126908" y="5438632"/>
            <a:ext cx="2624825" cy="923330"/>
          </a:xfrm>
          <a:prstGeom prst="rect">
            <a:avLst/>
          </a:prstGeom>
        </p:spPr>
        <p:txBody>
          <a:bodyPr wrap="square">
            <a:spAutoFit/>
          </a:bodyPr>
          <a:lstStyle/>
          <a:p>
            <a:r>
              <a:rPr lang="en-US" b="1" dirty="0">
                <a:solidFill>
                  <a:srgbClr val="843C0C"/>
                </a:solidFill>
                <a:cs typeface="Calibri"/>
              </a:rPr>
              <a:t>https://values.doc.gold.ac.uk/interactions/</a:t>
            </a:r>
          </a:p>
        </p:txBody>
      </p:sp>
      <p:sp>
        <p:nvSpPr>
          <p:cNvPr id="3" name="TextBox 2"/>
          <p:cNvSpPr txBox="1"/>
          <p:nvPr/>
        </p:nvSpPr>
        <p:spPr>
          <a:xfrm>
            <a:off x="479234" y="1389871"/>
            <a:ext cx="4843481" cy="646331"/>
          </a:xfrm>
          <a:prstGeom prst="rect">
            <a:avLst/>
          </a:prstGeom>
          <a:noFill/>
        </p:spPr>
        <p:txBody>
          <a:bodyPr wrap="square" rtlCol="0">
            <a:spAutoFit/>
          </a:bodyPr>
          <a:lstStyle/>
          <a:p>
            <a:r>
              <a:rPr lang="en-US" dirty="0">
                <a:solidFill>
                  <a:srgbClr val="843C0C"/>
                </a:solidFill>
              </a:rPr>
              <a:t>Research question</a:t>
            </a:r>
            <a:r>
              <a:rPr lang="en-US" dirty="0"/>
              <a:t>: what happens when </a:t>
            </a:r>
          </a:p>
          <a:p>
            <a:r>
              <a:rPr lang="en-US" dirty="0"/>
              <a:t>intimate relations eg friendship are monetized?</a:t>
            </a:r>
          </a:p>
        </p:txBody>
      </p:sp>
      <p:sp>
        <p:nvSpPr>
          <p:cNvPr id="6" name="TextBox 5"/>
          <p:cNvSpPr txBox="1"/>
          <p:nvPr/>
        </p:nvSpPr>
        <p:spPr>
          <a:xfrm rot="21004573" flipH="1">
            <a:off x="314775" y="4271758"/>
            <a:ext cx="4339310" cy="1200329"/>
          </a:xfrm>
          <a:prstGeom prst="rect">
            <a:avLst/>
          </a:prstGeom>
          <a:noFill/>
        </p:spPr>
        <p:txBody>
          <a:bodyPr wrap="square" rtlCol="0">
            <a:spAutoFit/>
          </a:bodyPr>
          <a:lstStyle/>
          <a:p>
            <a:endParaRPr lang="en-US" dirty="0"/>
          </a:p>
          <a:p>
            <a:r>
              <a:rPr lang="en-US" dirty="0"/>
              <a:t>In 2013 I asked in a public lecture:</a:t>
            </a:r>
          </a:p>
          <a:p>
            <a:r>
              <a:rPr lang="en-US" dirty="0"/>
              <a:t>“Values beyond value: Is anything beyond capital?”</a:t>
            </a:r>
          </a:p>
        </p:txBody>
      </p:sp>
      <p:sp>
        <p:nvSpPr>
          <p:cNvPr id="7" name="TextBox 6"/>
          <p:cNvSpPr txBox="1"/>
          <p:nvPr/>
        </p:nvSpPr>
        <p:spPr>
          <a:xfrm>
            <a:off x="197113" y="2832255"/>
            <a:ext cx="4327903" cy="1200329"/>
          </a:xfrm>
          <a:prstGeom prst="rect">
            <a:avLst/>
          </a:prstGeom>
          <a:noFill/>
        </p:spPr>
        <p:txBody>
          <a:bodyPr wrap="square" rtlCol="0">
            <a:spAutoFit/>
          </a:bodyPr>
          <a:lstStyle/>
          <a:p>
            <a:r>
              <a:rPr lang="en-US" dirty="0"/>
              <a:t>The project began as a study of social interactions, ended as an investigation into new forms of capitalism</a:t>
            </a:r>
          </a:p>
          <a:p>
            <a:endParaRPr lang="en-US" dirty="0"/>
          </a:p>
        </p:txBody>
      </p:sp>
    </p:spTree>
    <p:extLst>
      <p:ext uri="{BB962C8B-B14F-4D97-AF65-F5344CB8AC3E}">
        <p14:creationId xmlns:p14="http://schemas.microsoft.com/office/powerpoint/2010/main" val="707301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https://values.doc.gold.ac.uk/static/img/graph_labeled.png"/>
          <p:cNvPicPr/>
          <p:nvPr/>
        </p:nvPicPr>
        <p:blipFill>
          <a:blip r:embed="rId2">
            <a:extLst>
              <a:ext uri="{28A0092B-C50C-407E-A947-70E740481C1C}">
                <a14:useLocalDpi xmlns:a14="http://schemas.microsoft.com/office/drawing/2010/main" val="0"/>
              </a:ext>
            </a:extLst>
          </a:blip>
          <a:srcRect/>
          <a:stretch>
            <a:fillRect/>
          </a:stretch>
        </p:blipFill>
        <p:spPr bwMode="auto">
          <a:xfrm>
            <a:off x="2440386" y="1184910"/>
            <a:ext cx="7026487" cy="4422140"/>
          </a:xfrm>
          <a:prstGeom prst="rect">
            <a:avLst/>
          </a:prstGeom>
          <a:noFill/>
          <a:ln>
            <a:noFill/>
          </a:ln>
        </p:spPr>
      </p:pic>
      <p:sp>
        <p:nvSpPr>
          <p:cNvPr id="3" name="TextBox 2"/>
          <p:cNvSpPr txBox="1"/>
          <p:nvPr/>
        </p:nvSpPr>
        <p:spPr>
          <a:xfrm>
            <a:off x="855739" y="395982"/>
            <a:ext cx="2467179" cy="369332"/>
          </a:xfrm>
          <a:prstGeom prst="rect">
            <a:avLst/>
          </a:prstGeom>
          <a:noFill/>
        </p:spPr>
        <p:txBody>
          <a:bodyPr wrap="none" rtlCol="0">
            <a:spAutoFit/>
          </a:bodyPr>
          <a:lstStyle/>
          <a:p>
            <a:r>
              <a:rPr lang="en-US" dirty="0"/>
              <a:t>Key to interaction flows:</a:t>
            </a:r>
          </a:p>
        </p:txBody>
      </p:sp>
      <p:sp>
        <p:nvSpPr>
          <p:cNvPr id="4" name="TextBox 3"/>
          <p:cNvSpPr txBox="1"/>
          <p:nvPr/>
        </p:nvSpPr>
        <p:spPr>
          <a:xfrm>
            <a:off x="1052946" y="6109855"/>
            <a:ext cx="4980412" cy="369332"/>
          </a:xfrm>
          <a:prstGeom prst="rect">
            <a:avLst/>
          </a:prstGeom>
          <a:noFill/>
        </p:spPr>
        <p:txBody>
          <a:bodyPr wrap="none" rtlCol="0">
            <a:spAutoFit/>
          </a:bodyPr>
          <a:lstStyle/>
          <a:p>
            <a:r>
              <a:rPr lang="en-US" dirty="0"/>
              <a:t>NB: the grey matter, behind the Facebook platform</a:t>
            </a:r>
          </a:p>
        </p:txBody>
      </p:sp>
      <p:sp>
        <p:nvSpPr>
          <p:cNvPr id="5" name="Action Button: Back or Previous 4"/>
          <p:cNvSpPr/>
          <p:nvPr/>
        </p:nvSpPr>
        <p:spPr>
          <a:xfrm>
            <a:off x="9221893" y="2573020"/>
            <a:ext cx="1097280" cy="822960"/>
          </a:xfrm>
          <a:prstGeom prst="actionButtonBackPrevious">
            <a:avLst/>
          </a:prstGeom>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3327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4600</TotalTime>
  <Words>6851</Words>
  <Application>Microsoft Macintosh PowerPoint</Application>
  <PresentationFormat>Custom</PresentationFormat>
  <Paragraphs>513</Paragraphs>
  <Slides>66</Slides>
  <Notes>4</Notes>
  <HiddenSlides>15</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 HOW DO WE CHALLENGE THE STEALTHY WORLD OF DIGITAL SURVEILLANCE?</vt:lpstr>
      <vt:lpstr>outline</vt:lpstr>
      <vt:lpstr>Tracking for trading…</vt:lpstr>
      <vt:lpstr>Trading faster than the speed of light</vt:lpstr>
      <vt:lpstr>Programmatic advertising: milliseconds</vt:lpstr>
      <vt:lpstr>PowerPoint Presentation</vt:lpstr>
      <vt:lpstr>What we did: very mixed methods</vt:lpstr>
      <vt:lpstr>Rhythms of interaction: “lifeness”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Significance: Stratification and lock down by stealth: “Worth (Lara on the left) and waste”(Belle on the right) W/W = marketing classifications)</vt:lpstr>
      <vt:lpstr>Section 2: significance</vt:lpstr>
      <vt:lpstr>Why so much  tracking and trading?</vt:lpstr>
      <vt:lpstr>New monopolies, digital colonialism: an indispensable global utility</vt:lpstr>
      <vt:lpstr>Facebook business says about its advertiser auctions</vt:lpstr>
      <vt:lpstr>PowerPoint Presentation</vt:lpstr>
      <vt:lpstr>We also found data brokers extracting data from the FB platform: FB also buys data from data brokers to enhance the profiles it develops</vt:lpstr>
      <vt:lpstr>PowerPoint Presentation</vt:lpstr>
      <vt:lpstr>PowerPoint Presentation</vt:lpstr>
      <vt:lpstr>Data brokers plus Facebook – trading between </vt:lpstr>
      <vt:lpstr>Utilities and Octopuses: Amazon Web Services</vt:lpstr>
      <vt:lpstr>PowerPoint Presentation</vt:lpstr>
      <vt:lpstr>Global technical infrastructure</vt:lpstr>
      <vt:lpstr>Big data is big</vt:lpstr>
      <vt:lpstr>Failure to regulation global oligopolies</vt:lpstr>
      <vt:lpstr>Entwined, entangled, captured and...”integrated” (2015-2018)</vt:lpstr>
      <vt:lpstr>Lobbying power:</vt:lpstr>
      <vt:lpstr>Tax avoidance vehicles</vt:lpstr>
      <vt:lpstr>significance</vt:lpstr>
      <vt:lpstr>PowerPoint Presentation</vt:lpstr>
      <vt:lpstr>The new humanity = digital sub-prime, old racial capitalism, impoverishment for many</vt:lpstr>
      <vt:lpstr>Generating digital inequality: also a different surveillance</vt:lpstr>
      <vt:lpstr>Virginia Eubanks (2017)</vt:lpstr>
      <vt:lpstr>Using digital technology to predict crime</vt:lpstr>
      <vt:lpstr>PowerPoint Presentation</vt:lpstr>
      <vt:lpstr>PowerPoint Presentation</vt:lpstr>
      <vt:lpstr>What does it make us do?</vt:lpstr>
      <vt:lpstr>The power to extract profit from existence</vt:lpstr>
      <vt:lpstr>Conclusion: the grand challenge</vt:lpstr>
      <vt:lpstr>What to do in our lives? (for the individual)</vt:lpstr>
      <vt:lpstr>2016 advice</vt:lpstr>
      <vt:lpstr>Read privacy policies!</vt:lpstr>
      <vt:lpstr>What to do? Many proposals to regulate and nationalise </vt:lpstr>
      <vt:lpstr>Machine learning and algorithms are not innocent:</vt:lpstr>
      <vt:lpstr>States rely on surveillance and trading your data too</vt:lpstr>
      <vt:lpstr>Blockers; confusers</vt:lpstr>
      <vt:lpstr>Eubanks (2017) “A digital poorhouse” </vt:lpstr>
      <vt:lpstr>AADHAAR: The Indian Identity Card System (or the Silicon Valley biometric gold rush)</vt:lpstr>
      <vt:lpstr>Inequality?</vt:lpstr>
      <vt:lpstr>TTC workshops and tools:</vt:lpstr>
      <vt:lpstr>Tactical Technology Collective</vt:lpstr>
      <vt:lpstr>Finally: educate, activate, organise</vt:lpstr>
      <vt:lpstr>Digital crime includes:</vt:lpstr>
      <vt:lpstr>PowerPoint Presentation</vt:lpstr>
      <vt:lpstr>Intellectual Property (legitimate?)</vt:lpstr>
      <vt:lpstr>PowerPoint Presentation</vt:lpstr>
      <vt:lpstr>Alternatives to Facebook</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sociology of digital power:entanglements and classification</dc:title>
  <dc:creator>Beverley Skeggs</dc:creator>
  <cp:lastModifiedBy>bev skeggs</cp:lastModifiedBy>
  <cp:revision>171</cp:revision>
  <cp:lastPrinted>2018-03-12T14:41:55Z</cp:lastPrinted>
  <dcterms:created xsi:type="dcterms:W3CDTF">2017-05-10T10:12:53Z</dcterms:created>
  <dcterms:modified xsi:type="dcterms:W3CDTF">2019-02-27T11:06:06Z</dcterms:modified>
</cp:coreProperties>
</file>